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256" r:id="rId3"/>
    <p:sldId id="257" r:id="rId4"/>
    <p:sldId id="264" r:id="rId5"/>
    <p:sldId id="262" r:id="rId6"/>
    <p:sldId id="261" r:id="rId7"/>
    <p:sldId id="265" r:id="rId8"/>
    <p:sldId id="259" r:id="rId9"/>
    <p:sldId id="266" r:id="rId10"/>
    <p:sldId id="268" r:id="rId11"/>
    <p:sldId id="271" r:id="rId12"/>
    <p:sldId id="270" r:id="rId13"/>
    <p:sldId id="269" r:id="rId14"/>
    <p:sldId id="276" r:id="rId15"/>
    <p:sldId id="267" r:id="rId16"/>
    <p:sldId id="273" r:id="rId17"/>
    <p:sldId id="272" r:id="rId18"/>
    <p:sldId id="274" r:id="rId19"/>
    <p:sldId id="277" r:id="rId20"/>
    <p:sldId id="275" r:id="rId21"/>
    <p:sldId id="279" r:id="rId22"/>
    <p:sldId id="278" r:id="rId23"/>
    <p:sldId id="280" r:id="rId24"/>
    <p:sldId id="283"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2F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567" autoAdjust="0"/>
  </p:normalViewPr>
  <p:slideViewPr>
    <p:cSldViewPr>
      <p:cViewPr varScale="1">
        <p:scale>
          <a:sx n="68" d="100"/>
          <a:sy n="68" d="100"/>
        </p:scale>
        <p:origin x="-7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58B908-3551-4CC8-8184-17968BED7547}" type="datetimeFigureOut">
              <a:rPr lang="en-US" smtClean="0"/>
              <a:t>7/26/2011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764B4-C75A-4B75-96D0-6699B369B361}" type="slidenum">
              <a:rPr lang="en-US" smtClean="0"/>
              <a:t>‹#›</a:t>
            </a:fld>
            <a:endParaRPr lang="en-US"/>
          </a:p>
        </p:txBody>
      </p:sp>
    </p:spTree>
    <p:extLst>
      <p:ext uri="{BB962C8B-B14F-4D97-AF65-F5344CB8AC3E}">
        <p14:creationId xmlns:p14="http://schemas.microsoft.com/office/powerpoint/2010/main" val="299325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1</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10</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11</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12</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13</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creates a framework for students to help them make sense of the class.</a:t>
            </a:r>
          </a:p>
          <a:p>
            <a:endParaRPr lang="en-US" dirty="0" smtClean="0"/>
          </a:p>
          <a:p>
            <a:r>
              <a:rPr lang="en-US" dirty="0" smtClean="0"/>
              <a:t>The </a:t>
            </a:r>
            <a:r>
              <a:rPr lang="en-US" dirty="0" err="1" smtClean="0"/>
              <a:t>MainMenu</a:t>
            </a:r>
            <a:r>
              <a:rPr lang="en-US" dirty="0" smtClean="0"/>
              <a:t> also shows how helpful a </a:t>
            </a:r>
            <a:r>
              <a:rPr lang="en-US" i="1" dirty="0" smtClean="0"/>
              <a:t>template</a:t>
            </a:r>
            <a:r>
              <a:rPr lang="en-US" dirty="0" smtClean="0"/>
              <a:t> can be.</a:t>
            </a:r>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14</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also creates a framework for students</a:t>
            </a:r>
            <a:r>
              <a:rPr lang="en-US" baseline="0" dirty="0" smtClean="0"/>
              <a:t> , and shows how helpful </a:t>
            </a:r>
            <a:r>
              <a:rPr lang="en-US" i="1" baseline="0" dirty="0" smtClean="0"/>
              <a:t>tagging </a:t>
            </a:r>
            <a:r>
              <a:rPr lang="en-US" baseline="0" dirty="0" smtClean="0"/>
              <a:t>is.</a:t>
            </a:r>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15</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16</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would assignments have multiple due dates?  It could be one you have students do, revise, and resubmit.</a:t>
            </a:r>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17</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18</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also could be used to create course shells with standardized content, resources for a class, etc... which could be shared to make creating course websites much easier.</a:t>
            </a:r>
          </a:p>
          <a:p>
            <a:endParaRPr lang="en-US" dirty="0" smtClean="0"/>
          </a:p>
        </p:txBody>
      </p:sp>
      <p:sp>
        <p:nvSpPr>
          <p:cNvPr id="4" name="Slide Number Placeholder 3"/>
          <p:cNvSpPr>
            <a:spLocks noGrp="1"/>
          </p:cNvSpPr>
          <p:nvPr>
            <p:ph type="sldNum" sz="quarter" idx="10"/>
          </p:nvPr>
        </p:nvSpPr>
        <p:spPr/>
        <p:txBody>
          <a:bodyPr/>
          <a:lstStyle/>
          <a:p>
            <a:fld id="{EA6764B4-C75A-4B75-96D0-6699B369B361}" type="slidenum">
              <a:rPr lang="en-US" smtClean="0"/>
              <a:t>19</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a tip they've found useful themselves.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a:t>
            </a:r>
            <a:r>
              <a:rPr lang="en-US" sz="1200" kern="1200" dirty="0" smtClean="0">
                <a:solidFill>
                  <a:schemeClr val="tx1"/>
                </a:solidFill>
                <a:effectLst/>
                <a:latin typeface="+mn-lt"/>
                <a:ea typeface="+mn-ea"/>
                <a:cs typeface="+mn-cs"/>
              </a:rPr>
              <a:t>own a consulting company, and envisioned a more collaborative and interactive style of consulting that really made their clients part of the processes.  They wanted a piece of project management software that would help them coordinate their work and communicate with clients consistent with their vision.  They couldn't find an off-the-shelf piece of software that did </a:t>
            </a:r>
            <a:r>
              <a:rPr lang="en-US" sz="1200" kern="1200" dirty="0" smtClean="0">
                <a:solidFill>
                  <a:schemeClr val="tx1"/>
                </a:solidFill>
                <a:effectLst/>
                <a:latin typeface="+mn-lt"/>
                <a:ea typeface="+mn-ea"/>
                <a:cs typeface="+mn-cs"/>
              </a:rPr>
              <a:t>this.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made sense to them, as if they had been able to find software that worked like they envisioned, it would mean someone else had already crafted their vision, developed software for it,  </a:t>
            </a: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sold it to others with a similar vision... So their vision would not have been so new.</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t>
            </a:r>
            <a:r>
              <a:rPr lang="en-US" sz="1200" kern="1200" dirty="0" smtClean="0">
                <a:solidFill>
                  <a:schemeClr val="tx1"/>
                </a:solidFill>
                <a:effectLst/>
                <a:latin typeface="+mn-lt"/>
                <a:ea typeface="+mn-ea"/>
                <a:cs typeface="+mn-cs"/>
              </a:rPr>
              <a:t>they built their </a:t>
            </a:r>
            <a:r>
              <a:rPr lang="en-US" sz="1200" kern="1200" dirty="0" smtClean="0">
                <a:solidFill>
                  <a:schemeClr val="tx1"/>
                </a:solidFill>
                <a:effectLst/>
                <a:latin typeface="+mn-lt"/>
                <a:ea typeface="+mn-ea"/>
                <a:cs typeface="+mn-cs"/>
              </a:rPr>
              <a:t>own software, which fits with their other tips,</a:t>
            </a:r>
            <a:r>
              <a:rPr lang="en-US" sz="1200" kern="1200" baseline="0" dirty="0" smtClean="0">
                <a:solidFill>
                  <a:schemeClr val="tx1"/>
                </a:solidFill>
                <a:effectLst/>
                <a:latin typeface="+mn-lt"/>
                <a:ea typeface="+mn-ea"/>
                <a:cs typeface="+mn-cs"/>
              </a:rPr>
              <a:t> such as #9 </a:t>
            </a:r>
            <a:r>
              <a:rPr lang="en-US" sz="1200" i="1" kern="1200" baseline="0" dirty="0" smtClean="0">
                <a:solidFill>
                  <a:schemeClr val="tx1"/>
                </a:solidFill>
                <a:effectLst/>
                <a:latin typeface="+mn-lt"/>
                <a:ea typeface="+mn-ea"/>
                <a:cs typeface="+mn-cs"/>
              </a:rPr>
              <a:t>Start making something</a:t>
            </a:r>
            <a:r>
              <a:rPr lang="en-US" sz="1200"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result was impressive, </a:t>
            </a:r>
            <a:r>
              <a:rPr lang="en-US" sz="1200" kern="1200" dirty="0" smtClean="0">
                <a:solidFill>
                  <a:schemeClr val="tx1"/>
                </a:solidFill>
                <a:effectLst/>
                <a:latin typeface="+mn-lt"/>
                <a:ea typeface="+mn-ea"/>
                <a:cs typeface="+mn-cs"/>
              </a:rPr>
              <a:t>clients loved it and wanted it too, so they turned their software into </a:t>
            </a:r>
            <a:r>
              <a:rPr lang="en-US" sz="1200" kern="1200" dirty="0" smtClean="0">
                <a:solidFill>
                  <a:schemeClr val="tx1"/>
                </a:solidFill>
                <a:effectLst/>
                <a:latin typeface="+mn-lt"/>
                <a:ea typeface="+mn-ea"/>
                <a:cs typeface="+mn-cs"/>
              </a:rPr>
              <a:t>two new products </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Basecamp and </a:t>
            </a:r>
            <a:r>
              <a:rPr lang="en-US" sz="1200" kern="1200" dirty="0" smtClean="0">
                <a:solidFill>
                  <a:schemeClr val="tx1"/>
                </a:solidFill>
                <a:effectLst/>
                <a:latin typeface="+mn-lt"/>
                <a:ea typeface="+mn-ea"/>
                <a:cs typeface="+mn-cs"/>
              </a:rPr>
              <a:t>Backpack - which have a million users.</a:t>
            </a:r>
            <a:r>
              <a:rPr lang="en-US" sz="1200" kern="1200" baseline="0" dirty="0" smtClean="0">
                <a:solidFill>
                  <a:schemeClr val="tx1"/>
                </a:solidFill>
                <a:effectLst/>
                <a:latin typeface="+mn-lt"/>
                <a:ea typeface="+mn-ea"/>
                <a:cs typeface="+mn-cs"/>
              </a:rPr>
              <a:t> This fits with </a:t>
            </a:r>
            <a:r>
              <a:rPr lang="en-US" sz="1200" kern="1200" dirty="0" smtClean="0">
                <a:solidFill>
                  <a:schemeClr val="tx1"/>
                </a:solidFill>
                <a:effectLst/>
                <a:latin typeface="+mn-lt"/>
                <a:ea typeface="+mn-ea"/>
                <a:cs typeface="+mn-cs"/>
              </a:rPr>
              <a:t>#40 </a:t>
            </a:r>
            <a:r>
              <a:rPr lang="en-US" sz="1200" i="1" kern="1200" dirty="0" err="1" smtClean="0">
                <a:solidFill>
                  <a:schemeClr val="tx1"/>
                </a:solidFill>
                <a:effectLst/>
                <a:latin typeface="+mn-lt"/>
                <a:ea typeface="+mn-ea"/>
                <a:cs typeface="+mn-cs"/>
              </a:rPr>
              <a:t>Decommoditize</a:t>
            </a:r>
            <a:r>
              <a:rPr lang="en-US" sz="1200" i="1" kern="1200" dirty="0" smtClean="0">
                <a:solidFill>
                  <a:schemeClr val="tx1"/>
                </a:solidFill>
                <a:effectLst/>
                <a:latin typeface="+mn-lt"/>
                <a:ea typeface="+mn-ea"/>
                <a:cs typeface="+mn-cs"/>
              </a:rPr>
              <a:t> your product</a:t>
            </a:r>
            <a:r>
              <a:rPr lang="en-US" sz="1200" kern="1200" dirty="0" smtClean="0">
                <a:solidFill>
                  <a:schemeClr val="tx1"/>
                </a:solidFill>
                <a:effectLst/>
                <a:latin typeface="+mn-lt"/>
                <a:ea typeface="+mn-ea"/>
                <a:cs typeface="+mn-cs"/>
              </a:rPr>
              <a:t>, and so they believe in sharing a good idea.</a:t>
            </a:r>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2</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(Explain the blank line I kept mentioning on the </a:t>
            </a:r>
            <a:r>
              <a:rPr lang="en-US" i="1" dirty="0" smtClean="0"/>
              <a:t>All Classes</a:t>
            </a:r>
            <a:r>
              <a:rPr lang="en-US" dirty="0" smtClean="0"/>
              <a:t> page)</a:t>
            </a:r>
          </a:p>
          <a:p>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20</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21</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22</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try to close without saving, note that it prompts you and dismisses the warning itself... Unlike eCollege.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23</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try to close without saving, note that it prompts you and dismisses the warning itself... Unlike eCollege.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24</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25</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Trebuchet MS" pitchFamily="34" charset="0"/>
              </a:rPr>
              <a:t>There's no search function.</a:t>
            </a:r>
            <a:r>
              <a:rPr lang="en-US" sz="1200" baseline="0" dirty="0" smtClean="0">
                <a:latin typeface="Trebuchet MS" pitchFamily="34" charset="0"/>
              </a:rPr>
              <a:t>  I asked my first years if they remembered a time before Google</a:t>
            </a:r>
            <a:r>
              <a:rPr lang="en-US" sz="1200" baseline="0" dirty="0" smtClean="0">
                <a:latin typeface="Trebuchet MS" pitchFamily="34" charset="0"/>
              </a:rPr>
              <a:t>.  About 2/3s gave me a look that was a cross between confusion and distress.  Only 1/3 nodded yes, and one student said, "Back then, all they had were books."  All "they" - meaning she wasn't recounting a time she recalled, but looking back into history -- had were "books" -- meaning journals (which are not books), other search engines (which did exist before Google), and </a:t>
            </a:r>
            <a:r>
              <a:rPr lang="en-US" sz="1200" baseline="0" dirty="0" err="1" smtClean="0">
                <a:latin typeface="Trebuchet MS" pitchFamily="34" charset="0"/>
              </a:rPr>
              <a:t>PsychAbstracts</a:t>
            </a:r>
            <a:r>
              <a:rPr lang="en-US" sz="1200" baseline="0" dirty="0" smtClean="0">
                <a:latin typeface="Trebuchet MS" pitchFamily="34" charset="0"/>
              </a:rPr>
              <a:t> and </a:t>
            </a:r>
            <a:r>
              <a:rPr lang="en-US" sz="1200" baseline="0" dirty="0" err="1" smtClean="0">
                <a:latin typeface="Trebuchet MS" pitchFamily="34" charset="0"/>
              </a:rPr>
              <a:t>PsychArticles</a:t>
            </a:r>
            <a:r>
              <a:rPr lang="en-US" sz="1200" baseline="0" dirty="0" smtClean="0">
                <a:latin typeface="Trebuchet MS" pitchFamily="34" charset="0"/>
              </a:rPr>
              <a:t> (which we had before there was an internet) didn't count.</a:t>
            </a:r>
            <a:endParaRPr lang="en-US" sz="1200" baseline="0" dirty="0" smtClean="0">
              <a:latin typeface="Trebuchet MS" pitchFamily="34" charset="0"/>
            </a:endParaRPr>
          </a:p>
          <a:p>
            <a:endParaRPr lang="en-US" sz="1200" baseline="0" dirty="0" smtClean="0">
              <a:latin typeface="Trebuchet MS" pitchFamily="34" charset="0"/>
            </a:endParaRPr>
          </a:p>
          <a:p>
            <a:r>
              <a:rPr lang="en-US" sz="1200" baseline="0" dirty="0" smtClean="0">
                <a:latin typeface="Trebuchet MS" pitchFamily="34" charset="0"/>
              </a:rPr>
              <a:t>And </a:t>
            </a:r>
            <a:r>
              <a:rPr lang="en-US" sz="1200" baseline="0" dirty="0" smtClean="0">
                <a:latin typeface="Trebuchet MS" pitchFamily="34" charset="0"/>
              </a:rPr>
              <a:t>to teach this g</a:t>
            </a:r>
            <a:r>
              <a:rPr lang="en-US" sz="1200" dirty="0" smtClean="0">
                <a:latin typeface="Trebuchet MS" pitchFamily="34" charset="0"/>
              </a:rPr>
              <a:t>eneration, we use a course management system with no search engine?</a:t>
            </a:r>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3</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Trebuchet MS" pitchFamily="34" charset="0"/>
              </a:rPr>
              <a:t>Site-design and site-building are convoluted -- linking </a:t>
            </a:r>
            <a:r>
              <a:rPr lang="en-US" sz="1200" baseline="0" dirty="0" smtClean="0">
                <a:latin typeface="Trebuchet MS" pitchFamily="34" charset="0"/>
              </a:rPr>
              <a:t>to a handout for weeks 2 and 3 is 5 clicks to link in week 2 (more if you didn't upload the document previously), 9 clicks to week 3, then 4 back to week 2... 18 clicks to use a handout </a:t>
            </a:r>
            <a:r>
              <a:rPr lang="en-US" sz="1200" baseline="0" dirty="0" smtClean="0">
                <a:latin typeface="Trebuchet MS" pitchFamily="34" charset="0"/>
              </a:rPr>
              <a:t>twice.  This seriously disrupts the flow of our work -- much like multi-tasking does -- and hinders the design process.</a:t>
            </a:r>
          </a:p>
          <a:p>
            <a:endParaRPr lang="en-US" sz="1200" baseline="0" dirty="0" smtClean="0">
              <a:latin typeface="Trebuchet MS" pitchFamily="34" charset="0"/>
            </a:endParaRPr>
          </a:p>
          <a:p>
            <a:r>
              <a:rPr lang="en-US" sz="1200" baseline="0" dirty="0" smtClean="0">
                <a:latin typeface="Trebuchet MS" pitchFamily="34" charset="0"/>
              </a:rPr>
              <a:t>Then there's the "Oh crap, I forgot to click save and so have lost all my work..." syndrome.</a:t>
            </a:r>
            <a:endParaRPr lang="en-US" sz="1200" baseline="0" dirty="0" smtClean="0">
              <a:latin typeface="Trebuchet MS" pitchFamily="34" charset="0"/>
            </a:endParaRPr>
          </a:p>
          <a:p>
            <a:endParaRPr lang="en-US" sz="1200" baseline="0" dirty="0" smtClean="0">
              <a:latin typeface="Trebuchet MS"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rebuchet MS" pitchFamily="34" charset="0"/>
              </a:rPr>
              <a:t>There are no templates and no tagging abilities - we've</a:t>
            </a:r>
            <a:r>
              <a:rPr lang="en-US" sz="1200" baseline="0" dirty="0" smtClean="0">
                <a:latin typeface="Trebuchet MS" pitchFamily="34" charset="0"/>
              </a:rPr>
              <a:t> had 15 weeks for every </a:t>
            </a:r>
            <a:r>
              <a:rPr lang="en-US" sz="1200" baseline="0" dirty="0" smtClean="0">
                <a:latin typeface="Trebuchet MS" pitchFamily="34" charset="0"/>
              </a:rPr>
              <a:t>single Fall </a:t>
            </a:r>
            <a:r>
              <a:rPr lang="en-US" sz="1200" baseline="0" dirty="0" smtClean="0">
                <a:latin typeface="Trebuchet MS" pitchFamily="34" charset="0"/>
              </a:rPr>
              <a:t>and Spring semester since Spring 2004, so why do </a:t>
            </a:r>
            <a:r>
              <a:rPr lang="en-US" sz="1200" baseline="0" dirty="0" smtClean="0">
                <a:latin typeface="Trebuchet MS" pitchFamily="34" charset="0"/>
              </a:rPr>
              <a:t>have we had to </a:t>
            </a:r>
            <a:r>
              <a:rPr lang="en-US" sz="1200" baseline="0" dirty="0" smtClean="0">
                <a:latin typeface="Trebuchet MS" pitchFamily="34" charset="0"/>
              </a:rPr>
              <a:t>create 15 </a:t>
            </a:r>
            <a:r>
              <a:rPr lang="en-US" sz="1200" baseline="0" dirty="0" smtClean="0">
                <a:latin typeface="Trebuchet MS" pitchFamily="34" charset="0"/>
              </a:rPr>
              <a:t>pages/folders/tabs </a:t>
            </a:r>
            <a:r>
              <a:rPr lang="en-US" sz="1200" baseline="0" dirty="0" smtClean="0">
                <a:latin typeface="Trebuchet MS" pitchFamily="34" charset="0"/>
              </a:rPr>
              <a:t>for </a:t>
            </a:r>
            <a:r>
              <a:rPr lang="en-US" sz="1200" i="1" baseline="0" dirty="0" smtClean="0">
                <a:latin typeface="Trebuchet MS" pitchFamily="34" charset="0"/>
              </a:rPr>
              <a:t>every single </a:t>
            </a:r>
            <a:r>
              <a:rPr lang="en-US" sz="1200" baseline="0" dirty="0" smtClean="0">
                <a:latin typeface="Trebuchet MS" pitchFamily="34" charset="0"/>
              </a:rPr>
              <a:t>course site for </a:t>
            </a:r>
            <a:r>
              <a:rPr lang="en-US" sz="1200" i="1" baseline="0" dirty="0" smtClean="0">
                <a:latin typeface="Trebuchet MS" pitchFamily="34" charset="0"/>
              </a:rPr>
              <a:t>every single</a:t>
            </a:r>
            <a:r>
              <a:rPr lang="en-US" sz="1200" i="0" baseline="0" dirty="0" smtClean="0">
                <a:latin typeface="Trebuchet MS" pitchFamily="34" charset="0"/>
              </a:rPr>
              <a:t> </a:t>
            </a:r>
            <a:r>
              <a:rPr lang="en-US" sz="1200" i="0" baseline="0" dirty="0" smtClean="0">
                <a:latin typeface="Trebuchet MS" pitchFamily="34" charset="0"/>
              </a:rPr>
              <a:t>Fall or Spring </a:t>
            </a:r>
            <a:r>
              <a:rPr lang="en-US" sz="1200" baseline="0" dirty="0" smtClean="0">
                <a:latin typeface="Trebuchet MS" pitchFamily="34" charset="0"/>
              </a:rPr>
              <a:t>semester for </a:t>
            </a:r>
            <a:r>
              <a:rPr lang="en-US" sz="1200" i="1" baseline="0" dirty="0" smtClean="0">
                <a:latin typeface="Trebuchet MS" pitchFamily="34" charset="0"/>
              </a:rPr>
              <a:t>every </a:t>
            </a:r>
            <a:r>
              <a:rPr lang="en-US" sz="1200" i="1" baseline="0" dirty="0" smtClean="0">
                <a:latin typeface="Trebuchet MS" pitchFamily="34" charset="0"/>
              </a:rPr>
              <a:t>single </a:t>
            </a:r>
            <a:r>
              <a:rPr lang="en-US" sz="1200" baseline="0" dirty="0" smtClean="0">
                <a:latin typeface="Trebuchet MS" pitchFamily="34" charset="0"/>
              </a:rPr>
              <a:t>Faculty for </a:t>
            </a:r>
            <a:r>
              <a:rPr lang="en-US" sz="1200" i="1" baseline="0" dirty="0" smtClean="0">
                <a:latin typeface="Trebuchet MS" pitchFamily="34" charset="0"/>
              </a:rPr>
              <a:t>every single </a:t>
            </a:r>
            <a:r>
              <a:rPr lang="en-US" sz="1200" baseline="0" dirty="0" smtClean="0">
                <a:latin typeface="Trebuchet MS" pitchFamily="34" charset="0"/>
              </a:rPr>
              <a:t>Department for 7 and a half years?</a:t>
            </a:r>
          </a:p>
          <a:p>
            <a:endParaRPr lang="en-US" sz="1200" baseline="0" dirty="0" smtClean="0">
              <a:latin typeface="Trebuchet MS" pitchFamily="34" charset="0"/>
            </a:endParaRPr>
          </a:p>
        </p:txBody>
      </p:sp>
      <p:sp>
        <p:nvSpPr>
          <p:cNvPr id="4" name="Slide Number Placeholder 3"/>
          <p:cNvSpPr>
            <a:spLocks noGrp="1"/>
          </p:cNvSpPr>
          <p:nvPr>
            <p:ph type="sldNum" sz="quarter" idx="10"/>
          </p:nvPr>
        </p:nvSpPr>
        <p:spPr/>
        <p:txBody>
          <a:bodyPr/>
          <a:lstStyle/>
          <a:p>
            <a:fld id="{EA6764B4-C75A-4B75-96D0-6699B369B361}" type="slidenum">
              <a:rPr lang="en-US" smtClean="0"/>
              <a:t>4</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Trebuchet MS" pitchFamily="34" charset="0"/>
              </a:rPr>
              <a:t>There's no framework for students.  Why did </a:t>
            </a:r>
            <a:r>
              <a:rPr lang="en-US" sz="1200" dirty="0" smtClean="0">
                <a:latin typeface="Trebuchet MS" pitchFamily="34" charset="0"/>
              </a:rPr>
              <a:t>the instructor pick </a:t>
            </a:r>
            <a:r>
              <a:rPr lang="en-US" sz="1200" i="0" dirty="0" smtClean="0">
                <a:latin typeface="Trebuchet MS" pitchFamily="34" charset="0"/>
              </a:rPr>
              <a:t>this </a:t>
            </a:r>
            <a:r>
              <a:rPr lang="en-US" sz="1200" dirty="0" smtClean="0">
                <a:latin typeface="Trebuchet MS" pitchFamily="34" charset="0"/>
              </a:rPr>
              <a:t>reading?  Why is it </a:t>
            </a:r>
            <a:r>
              <a:rPr lang="en-US" sz="1200" dirty="0" smtClean="0">
                <a:latin typeface="Trebuchet MS" pitchFamily="34" charset="0"/>
              </a:rPr>
              <a:t>optional/required</a:t>
            </a:r>
            <a:r>
              <a:rPr lang="en-US" sz="1200" dirty="0" smtClean="0">
                <a:latin typeface="Trebuchet MS" pitchFamily="34" charset="0"/>
              </a:rPr>
              <a:t>?</a:t>
            </a:r>
            <a:r>
              <a:rPr lang="en-US" sz="1200" baseline="0" dirty="0" smtClean="0">
                <a:latin typeface="Trebuchet MS" pitchFamily="34" charset="0"/>
              </a:rPr>
              <a:t>  How does this assignment fit with class objectives?</a:t>
            </a:r>
          </a:p>
          <a:p>
            <a:endParaRPr lang="en-US" sz="1200" baseline="0" dirty="0" smtClean="0">
              <a:latin typeface="Trebuchet MS" pitchFamily="34" charset="0"/>
            </a:endParaRPr>
          </a:p>
          <a:p>
            <a:r>
              <a:rPr lang="en-US" sz="1200" baseline="0" dirty="0" smtClean="0">
                <a:latin typeface="Trebuchet MS" pitchFamily="34" charset="0"/>
              </a:rPr>
              <a:t>Students might learn more effectively if they </a:t>
            </a:r>
            <a:r>
              <a:rPr lang="en-US" sz="1200" baseline="0" dirty="0" smtClean="0">
                <a:latin typeface="Trebuchet MS" pitchFamily="34" charset="0"/>
              </a:rPr>
              <a:t>knew more of </a:t>
            </a:r>
            <a:r>
              <a:rPr lang="en-US" sz="1200" baseline="0" dirty="0" smtClean="0">
                <a:latin typeface="Trebuchet MS" pitchFamily="34" charset="0"/>
              </a:rPr>
              <a:t>this</a:t>
            </a:r>
            <a:r>
              <a:rPr lang="en-US" sz="1200" baseline="0" dirty="0" smtClean="0">
                <a:latin typeface="Trebuchet MS" pitchFamily="34" charset="0"/>
              </a:rPr>
              <a:t>.</a:t>
            </a:r>
          </a:p>
          <a:p>
            <a:endParaRPr lang="en-US" sz="1200" baseline="0" dirty="0" smtClean="0">
              <a:latin typeface="Trebuchet MS" pitchFamily="34" charset="0"/>
            </a:endParaRPr>
          </a:p>
          <a:p>
            <a:r>
              <a:rPr lang="en-US" sz="1200" baseline="0" dirty="0" smtClean="0">
                <a:latin typeface="Trebuchet MS" pitchFamily="34" charset="0"/>
              </a:rPr>
              <a:t>I've started discussing the number of readings I give, and including optional readings to stir their interest ion life-long learning.  Based on McMinn (2009) our students would be given 37 pages per credit hour of a 15 week semester.</a:t>
            </a:r>
            <a:endParaRPr lang="en-US" sz="1200" baseline="0" dirty="0" smtClean="0">
              <a:latin typeface="Trebuchet MS" pitchFamily="34" charset="0"/>
            </a:endParaRPr>
          </a:p>
          <a:p>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5</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Trebuchet MS" pitchFamily="34" charset="0"/>
              </a:rPr>
              <a:t>It's not portable - across work spaces, across content systems, or across time.</a:t>
            </a:r>
          </a:p>
          <a:p>
            <a:endParaRPr lang="en-US" sz="1200" dirty="0" smtClean="0">
              <a:latin typeface="Trebuchet MS" pitchFamily="34" charset="0"/>
            </a:endParaRPr>
          </a:p>
          <a:p>
            <a:r>
              <a:rPr lang="en-US" sz="1200" b="1" dirty="0" smtClean="0">
                <a:latin typeface="Trebuchet MS" pitchFamily="34" charset="0"/>
              </a:rPr>
              <a:t>Across workspaces</a:t>
            </a:r>
            <a:r>
              <a:rPr lang="en-US" sz="1200" dirty="0" smtClean="0">
                <a:latin typeface="Trebuchet MS" pitchFamily="34" charset="0"/>
              </a:rPr>
              <a:t>  - you must be logged in to eCollege, and if internet access </a:t>
            </a:r>
            <a:r>
              <a:rPr lang="en-US" sz="1200" baseline="0" dirty="0" smtClean="0">
                <a:latin typeface="Trebuchet MS" pitchFamily="34" charset="0"/>
              </a:rPr>
              <a:t>isn't available, then you can't do </a:t>
            </a:r>
            <a:r>
              <a:rPr lang="en-US" sz="1200" baseline="0" dirty="0" smtClean="0">
                <a:latin typeface="Trebuchet MS" pitchFamily="34" charset="0"/>
              </a:rPr>
              <a:t>much.  Our 10:30 presentation started 10 minutes late because there was no internet connection, then no sound Dr. </a:t>
            </a:r>
            <a:r>
              <a:rPr lang="en-US" sz="1200" baseline="0" dirty="0" err="1" smtClean="0">
                <a:latin typeface="Trebuchet MS" pitchFamily="34" charset="0"/>
              </a:rPr>
              <a:t>Irakliotis</a:t>
            </a:r>
            <a:r>
              <a:rPr lang="en-US" sz="1200" baseline="0" dirty="0" smtClean="0">
                <a:latin typeface="Trebuchet MS" pitchFamily="34" charset="0"/>
              </a:rPr>
              <a:t>' room...</a:t>
            </a:r>
          </a:p>
          <a:p>
            <a:endParaRPr lang="en-US" sz="1200" baseline="0" dirty="0" smtClean="0">
              <a:latin typeface="Trebuchet MS" pitchFamily="34" charset="0"/>
            </a:endParaRPr>
          </a:p>
          <a:p>
            <a:r>
              <a:rPr lang="en-US" sz="1200" b="1" baseline="0" dirty="0" smtClean="0">
                <a:latin typeface="Trebuchet MS" pitchFamily="34" charset="0"/>
              </a:rPr>
              <a:t>Across content systems </a:t>
            </a:r>
            <a:r>
              <a:rPr lang="en-US" sz="1200" baseline="0" dirty="0" smtClean="0">
                <a:latin typeface="Trebuchet MS" pitchFamily="34" charset="0"/>
              </a:rPr>
              <a:t>- I'm on my fourth one since I started teaching here, and while Angel allowed you to make a backup of your site, we don't have that with eCollege it </a:t>
            </a:r>
            <a:r>
              <a:rPr lang="en-US" sz="1200" baseline="0" dirty="0" smtClean="0">
                <a:latin typeface="Trebuchet MS" pitchFamily="34" charset="0"/>
              </a:rPr>
              <a:t>seems...</a:t>
            </a:r>
            <a:endParaRPr lang="en-US" sz="1200" baseline="0" dirty="0" smtClean="0">
              <a:latin typeface="Trebuchet MS" pitchFamily="34" charset="0"/>
            </a:endParaRPr>
          </a:p>
          <a:p>
            <a:endParaRPr lang="en-US" sz="1200" b="1" baseline="0" dirty="0" smtClean="0">
              <a:latin typeface="Trebuchet MS" pitchFamily="34" charset="0"/>
            </a:endParaRPr>
          </a:p>
          <a:p>
            <a:r>
              <a:rPr lang="en-US" sz="1200" b="1" baseline="0" dirty="0" smtClean="0">
                <a:latin typeface="Trebuchet MS" pitchFamily="34" charset="0"/>
              </a:rPr>
              <a:t>Across </a:t>
            </a:r>
            <a:r>
              <a:rPr lang="en-US" sz="1200" b="1" baseline="0" dirty="0" smtClean="0">
                <a:latin typeface="Trebuchet MS" pitchFamily="34" charset="0"/>
              </a:rPr>
              <a:t>time</a:t>
            </a:r>
            <a:r>
              <a:rPr lang="en-US" sz="1200" baseline="0" dirty="0" smtClean="0">
                <a:latin typeface="Trebuchet MS" pitchFamily="34" charset="0"/>
              </a:rPr>
              <a:t> - you can't easily copy content from one course to another, or even one course to the same one another </a:t>
            </a:r>
            <a:r>
              <a:rPr lang="en-US" sz="1200" baseline="0" dirty="0" smtClean="0">
                <a:latin typeface="Trebuchet MS" pitchFamily="34" charset="0"/>
              </a:rPr>
              <a:t>semester...</a:t>
            </a:r>
            <a:endParaRPr lang="en-US" sz="1200" dirty="0" smtClean="0">
              <a:latin typeface="Trebuchet MS" pitchFamily="34" charset="0"/>
            </a:endParaRPr>
          </a:p>
          <a:p>
            <a:endParaRPr lang="en-US" dirty="0"/>
          </a:p>
        </p:txBody>
      </p:sp>
      <p:sp>
        <p:nvSpPr>
          <p:cNvPr id="4" name="Slide Number Placeholder 3"/>
          <p:cNvSpPr>
            <a:spLocks noGrp="1"/>
          </p:cNvSpPr>
          <p:nvPr>
            <p:ph type="sldNum" sz="quarter" idx="10"/>
          </p:nvPr>
        </p:nvSpPr>
        <p:spPr/>
        <p:txBody>
          <a:bodyPr/>
          <a:lstStyle/>
          <a:p>
            <a:fld id="{EA6764B4-C75A-4B75-96D0-6699B369B361}" type="slidenum">
              <a:rPr lang="en-US" smtClean="0"/>
              <a:t>6</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7</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8</a:t>
            </a:fld>
            <a:endParaRPr lang="en-US"/>
          </a:p>
        </p:txBody>
      </p:sp>
    </p:spTree>
    <p:extLst>
      <p:ext uri="{BB962C8B-B14F-4D97-AF65-F5344CB8AC3E}">
        <p14:creationId xmlns:p14="http://schemas.microsoft.com/office/powerpoint/2010/main" val="294948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64B4-C75A-4B75-96D0-6699B369B361}" type="slidenum">
              <a:rPr lang="en-US" smtClean="0"/>
              <a:t>9</a:t>
            </a:fld>
            <a:endParaRPr lang="en-US"/>
          </a:p>
        </p:txBody>
      </p:sp>
    </p:spTree>
    <p:extLst>
      <p:ext uri="{BB962C8B-B14F-4D97-AF65-F5344CB8AC3E}">
        <p14:creationId xmlns:p14="http://schemas.microsoft.com/office/powerpoint/2010/main" val="2949485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F873E-D2BD-4FEB-A4B8-EE00DCF36019}"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323727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F873E-D2BD-4FEB-A4B8-EE00DCF36019}"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164526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F873E-D2BD-4FEB-A4B8-EE00DCF36019}"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248370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F873E-D2BD-4FEB-A4B8-EE00DCF36019}"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13322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F873E-D2BD-4FEB-A4B8-EE00DCF36019}" type="datetimeFigureOut">
              <a:rPr lang="en-US" smtClean="0"/>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415986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F873E-D2BD-4FEB-A4B8-EE00DCF36019}"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3462342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F873E-D2BD-4FEB-A4B8-EE00DCF36019}" type="datetimeFigureOut">
              <a:rPr lang="en-US" smtClean="0"/>
              <a:t>7/26/2011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321493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F873E-D2BD-4FEB-A4B8-EE00DCF36019}" type="datetimeFigureOut">
              <a:rPr lang="en-US" smtClean="0"/>
              <a:t>7/26/2011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156911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F873E-D2BD-4FEB-A4B8-EE00DCF36019}" type="datetimeFigureOut">
              <a:rPr lang="en-US" smtClean="0"/>
              <a:t>7/26/2011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275448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F873E-D2BD-4FEB-A4B8-EE00DCF36019}"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294336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F873E-D2BD-4FEB-A4B8-EE00DCF36019}" type="datetimeFigureOut">
              <a:rPr lang="en-US" smtClean="0"/>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3147E-72BA-44B8-8D87-BE6C6CEB185B}" type="slidenum">
              <a:rPr lang="en-US" smtClean="0"/>
              <a:t>‹#›</a:t>
            </a:fld>
            <a:endParaRPr lang="en-US"/>
          </a:p>
        </p:txBody>
      </p:sp>
    </p:spTree>
    <p:extLst>
      <p:ext uri="{BB962C8B-B14F-4D97-AF65-F5344CB8AC3E}">
        <p14:creationId xmlns:p14="http://schemas.microsoft.com/office/powerpoint/2010/main" val="71676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73E-D2BD-4FEB-A4B8-EE00DCF36019}" type="datetimeFigureOut">
              <a:rPr lang="en-US" smtClean="0"/>
              <a:t>7/26/2011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3147E-72BA-44B8-8D87-BE6C6CEB185B}" type="slidenum">
              <a:rPr lang="en-US" smtClean="0"/>
              <a:t>‹#›</a:t>
            </a:fld>
            <a:endParaRPr lang="en-US"/>
          </a:p>
        </p:txBody>
      </p:sp>
    </p:spTree>
    <p:extLst>
      <p:ext uri="{BB962C8B-B14F-4D97-AF65-F5344CB8AC3E}">
        <p14:creationId xmlns:p14="http://schemas.microsoft.com/office/powerpoint/2010/main" val="1550692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lgn="ctr">
              <a:buNone/>
            </a:pPr>
            <a:r>
              <a:rPr lang="en-US" sz="3600" dirty="0" smtClean="0">
                <a:latin typeface="Trebuchet MS" pitchFamily="34" charset="0"/>
              </a:rPr>
              <a:t>So Now What?</a:t>
            </a:r>
          </a:p>
          <a:p>
            <a:pPr marL="0" indent="0" algn="ctr">
              <a:buNone/>
            </a:pPr>
            <a:endParaRPr lang="en-US" sz="1800" dirty="0" smtClean="0">
              <a:latin typeface="Trebuchet MS" pitchFamily="34" charset="0"/>
            </a:endParaRPr>
          </a:p>
          <a:p>
            <a:pPr marL="0" indent="0" algn="ctr">
              <a:buNone/>
            </a:pPr>
            <a:endParaRPr lang="en-US" sz="1800" dirty="0">
              <a:latin typeface="Trebuchet MS" pitchFamily="34" charset="0"/>
            </a:endParaRPr>
          </a:p>
          <a:p>
            <a:pPr marL="0" indent="0" algn="ctr">
              <a:buNone/>
            </a:pPr>
            <a:endParaRPr lang="en-US" sz="1800" dirty="0" smtClean="0">
              <a:latin typeface="Trebuchet MS" pitchFamily="34" charset="0"/>
            </a:endParaRPr>
          </a:p>
          <a:p>
            <a:pPr marL="0" indent="0" algn="ctr">
              <a:buNone/>
            </a:pPr>
            <a:endParaRPr lang="en-US" sz="1800" dirty="0">
              <a:latin typeface="Trebuchet MS" pitchFamily="34" charset="0"/>
            </a:endParaRPr>
          </a:p>
          <a:p>
            <a:pPr marL="0" indent="0" algn="ctr">
              <a:buNone/>
            </a:pPr>
            <a:r>
              <a:rPr lang="en-US" sz="2800" dirty="0" smtClean="0">
                <a:latin typeface="Trebuchet MS" pitchFamily="34" charset="0"/>
              </a:rPr>
              <a:t>A new tool for creating better course websites compatible with eCollege</a:t>
            </a:r>
          </a:p>
          <a:p>
            <a:pPr marL="0" indent="0" algn="ctr">
              <a:buNone/>
            </a:pPr>
            <a:endParaRPr lang="en-US" sz="1800" dirty="0">
              <a:latin typeface="Trebuchet MS" pitchFamily="34" charset="0"/>
            </a:endParaRPr>
          </a:p>
          <a:p>
            <a:pPr marL="0" indent="0" algn="ctr">
              <a:buNone/>
            </a:pPr>
            <a:endParaRPr lang="en-US" sz="1800" dirty="0" smtClean="0">
              <a:latin typeface="Trebuchet MS" pitchFamily="34" charset="0"/>
            </a:endParaRPr>
          </a:p>
          <a:p>
            <a:pPr marL="0" indent="0" algn="ctr">
              <a:buNone/>
            </a:pPr>
            <a:endParaRPr lang="en-US" sz="1800" dirty="0">
              <a:latin typeface="Trebuchet MS" pitchFamily="34" charset="0"/>
            </a:endParaRPr>
          </a:p>
          <a:p>
            <a:pPr marL="0" indent="0" algn="ctr">
              <a:buNone/>
            </a:pPr>
            <a:endParaRPr lang="en-US" sz="1800" dirty="0" smtClean="0">
              <a:latin typeface="Trebuchet MS" pitchFamily="34" charset="0"/>
            </a:endParaRPr>
          </a:p>
          <a:p>
            <a:pPr marL="0" indent="0" algn="ctr">
              <a:buNone/>
            </a:pPr>
            <a:endParaRPr lang="en-US" sz="1800" dirty="0">
              <a:latin typeface="Trebuchet MS" pitchFamily="34" charset="0"/>
            </a:endParaRPr>
          </a:p>
          <a:p>
            <a:pPr marL="0" indent="0" algn="ctr">
              <a:buNone/>
            </a:pPr>
            <a:r>
              <a:rPr lang="en-US" sz="1800" dirty="0" err="1" smtClean="0">
                <a:latin typeface="Trebuchet MS" pitchFamily="34" charset="0"/>
              </a:rPr>
              <a:t>SoTL</a:t>
            </a:r>
            <a:r>
              <a:rPr lang="en-US" sz="1800" dirty="0" smtClean="0">
                <a:latin typeface="Trebuchet MS" pitchFamily="34" charset="0"/>
              </a:rPr>
              <a:t> Workshop 2011</a:t>
            </a:r>
            <a:endParaRPr lang="en-US" sz="1800" dirty="0">
              <a:latin typeface="Trebuchet MS" pitchFamily="34" charset="0"/>
            </a:endParaRPr>
          </a:p>
        </p:txBody>
      </p:sp>
    </p:spTree>
    <p:extLst>
      <p:ext uri="{BB962C8B-B14F-4D97-AF65-F5344CB8AC3E}">
        <p14:creationId xmlns:p14="http://schemas.microsoft.com/office/powerpoint/2010/main" val="4063344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Two basic concepts:</a:t>
            </a:r>
          </a:p>
          <a:p>
            <a:r>
              <a:rPr lang="en-US" sz="2800" i="1" dirty="0" smtClean="0">
                <a:latin typeface="Trebuchet MS" pitchFamily="34" charset="0"/>
              </a:rPr>
              <a:t>Tiddlers</a:t>
            </a:r>
            <a:r>
              <a:rPr lang="en-US" sz="2800" dirty="0" smtClean="0">
                <a:latin typeface="Trebuchet MS" pitchFamily="34" charset="0"/>
              </a:rPr>
              <a:t> are "chunks" of information</a:t>
            </a:r>
          </a:p>
          <a:p>
            <a:r>
              <a:rPr lang="en-US" sz="2800" i="1" dirty="0" smtClean="0">
                <a:latin typeface="Trebuchet MS" pitchFamily="34" charset="0"/>
              </a:rPr>
              <a:t>Tags</a:t>
            </a:r>
            <a:r>
              <a:rPr lang="en-US" sz="2800" dirty="0" smtClean="0">
                <a:latin typeface="Trebuchet MS" pitchFamily="34" charset="0"/>
              </a:rPr>
              <a:t> are labels that relate tiddlers to each other</a:t>
            </a:r>
          </a:p>
        </p:txBody>
      </p:sp>
    </p:spTree>
    <p:extLst>
      <p:ext uri="{BB962C8B-B14F-4D97-AF65-F5344CB8AC3E}">
        <p14:creationId xmlns:p14="http://schemas.microsoft.com/office/powerpoint/2010/main" val="3309183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a:latin typeface="Trebuchet MS" pitchFamily="34" charset="0"/>
              </a:rPr>
              <a:t>Imagine you </a:t>
            </a:r>
            <a:r>
              <a:rPr lang="en-US" sz="2800" dirty="0" smtClean="0">
                <a:latin typeface="Trebuchet MS" pitchFamily="34" charset="0"/>
              </a:rPr>
              <a:t>wrote </a:t>
            </a:r>
            <a:r>
              <a:rPr lang="en-US" sz="2800" dirty="0" smtClean="0">
                <a:latin typeface="Trebuchet MS" pitchFamily="34" charset="0"/>
              </a:rPr>
              <a:t>a history of Freud.  You </a:t>
            </a:r>
            <a:r>
              <a:rPr lang="en-US" sz="2800" dirty="0">
                <a:latin typeface="Trebuchet MS" pitchFamily="34" charset="0"/>
              </a:rPr>
              <a:t>might create three </a:t>
            </a:r>
            <a:r>
              <a:rPr lang="en-US" sz="2800" dirty="0" smtClean="0">
                <a:latin typeface="Trebuchet MS" pitchFamily="34" charset="0"/>
              </a:rPr>
              <a:t>sections: </a:t>
            </a:r>
            <a:endParaRPr lang="en-US" sz="2800" dirty="0" smtClean="0">
              <a:latin typeface="Trebuchet MS" pitchFamily="34" charset="0"/>
            </a:endParaRPr>
          </a:p>
          <a:p>
            <a:r>
              <a:rPr lang="en-US" sz="2400" dirty="0" smtClean="0">
                <a:latin typeface="Trebuchet MS" pitchFamily="34" charset="0"/>
              </a:rPr>
              <a:t>"Formative Influences on Freud"</a:t>
            </a:r>
          </a:p>
          <a:p>
            <a:r>
              <a:rPr lang="en-US" sz="2400" dirty="0" smtClean="0">
                <a:latin typeface="Trebuchet MS" pitchFamily="34" charset="0"/>
              </a:rPr>
              <a:t>"Freud's Theory Development"</a:t>
            </a:r>
          </a:p>
          <a:p>
            <a:r>
              <a:rPr lang="en-US" sz="2400" dirty="0" smtClean="0">
                <a:latin typeface="Trebuchet MS" pitchFamily="34" charset="0"/>
              </a:rPr>
              <a:t>"Freud's Legacy"</a:t>
            </a:r>
          </a:p>
          <a:p>
            <a:pPr marL="0" indent="0">
              <a:buNone/>
            </a:pPr>
            <a:r>
              <a:rPr lang="en-US" sz="2800" dirty="0" smtClean="0">
                <a:latin typeface="Trebuchet MS" pitchFamily="34" charset="0"/>
              </a:rPr>
              <a:t>This would allow you to break up a large biography into three large </a:t>
            </a:r>
            <a:r>
              <a:rPr lang="en-US" sz="2800" dirty="0" smtClean="0">
                <a:latin typeface="Trebuchet MS" pitchFamily="34" charset="0"/>
              </a:rPr>
              <a:t>chunks, or </a:t>
            </a:r>
            <a:r>
              <a:rPr lang="en-US" sz="2800" i="1" dirty="0" err="1" smtClean="0">
                <a:latin typeface="Trebuchet MS" pitchFamily="34" charset="0"/>
              </a:rPr>
              <a:t>tiddlers</a:t>
            </a:r>
            <a:r>
              <a:rPr lang="en-US" sz="2800" dirty="0" smtClean="0">
                <a:latin typeface="Trebuchet MS" pitchFamily="34" charset="0"/>
              </a:rPr>
              <a:t>.</a:t>
            </a:r>
            <a:endParaRPr lang="en-US" sz="2800" dirty="0" smtClean="0">
              <a:latin typeface="Trebuchet MS" pitchFamily="34" charset="0"/>
            </a:endParaRPr>
          </a:p>
          <a:p>
            <a:endParaRPr lang="en-US" sz="2800" dirty="0">
              <a:latin typeface="Trebuchet MS" pitchFamily="34" charset="0"/>
            </a:endParaRPr>
          </a:p>
          <a:p>
            <a:endParaRPr lang="en-US" sz="2800" dirty="0">
              <a:latin typeface="Trebuchet MS" pitchFamily="34" charset="0"/>
            </a:endParaRPr>
          </a:p>
        </p:txBody>
      </p:sp>
    </p:spTree>
    <p:extLst>
      <p:ext uri="{BB962C8B-B14F-4D97-AF65-F5344CB8AC3E}">
        <p14:creationId xmlns:p14="http://schemas.microsoft.com/office/powerpoint/2010/main" val="118827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You might </a:t>
            </a:r>
            <a:r>
              <a:rPr lang="en-US" sz="2800" i="1" dirty="0" smtClean="0">
                <a:latin typeface="Trebuchet MS" pitchFamily="34" charset="0"/>
              </a:rPr>
              <a:t>tag</a:t>
            </a:r>
            <a:r>
              <a:rPr lang="en-US" sz="2800" dirty="0" smtClean="0">
                <a:latin typeface="Trebuchet MS" pitchFamily="34" charset="0"/>
              </a:rPr>
              <a:t> these as follows:</a:t>
            </a:r>
            <a:endParaRPr lang="en-US" sz="2800" dirty="0" smtClean="0">
              <a:latin typeface="Trebuchet MS" pitchFamily="34" charset="0"/>
            </a:endParaRPr>
          </a:p>
          <a:p>
            <a:r>
              <a:rPr lang="en-US" sz="2400" dirty="0" smtClean="0">
                <a:latin typeface="Trebuchet MS" pitchFamily="34" charset="0"/>
              </a:rPr>
              <a:t>all three "psychoanalysis</a:t>
            </a:r>
            <a:r>
              <a:rPr lang="en-US" sz="2400" dirty="0" smtClean="0">
                <a:latin typeface="Trebuchet MS" pitchFamily="34" charset="0"/>
              </a:rPr>
              <a:t>"</a:t>
            </a:r>
            <a:endParaRPr lang="en-US" sz="2400" dirty="0" smtClean="0">
              <a:latin typeface="Trebuchet MS" pitchFamily="34" charset="0"/>
            </a:endParaRPr>
          </a:p>
          <a:p>
            <a:r>
              <a:rPr lang="en-US" sz="2400" dirty="0">
                <a:latin typeface="Trebuchet MS" pitchFamily="34" charset="0"/>
              </a:rPr>
              <a:t>the first "personal </a:t>
            </a:r>
            <a:r>
              <a:rPr lang="en-US" sz="2400" dirty="0" smtClean="0">
                <a:latin typeface="Trebuchet MS" pitchFamily="34" charset="0"/>
              </a:rPr>
              <a:t>influences on theory</a:t>
            </a:r>
            <a:r>
              <a:rPr lang="en-US" sz="2400" dirty="0">
                <a:latin typeface="Trebuchet MS" pitchFamily="34" charset="0"/>
              </a:rPr>
              <a:t>", </a:t>
            </a:r>
            <a:r>
              <a:rPr lang="en-US" sz="2400" dirty="0" smtClean="0">
                <a:latin typeface="Trebuchet MS" pitchFamily="34" charset="0"/>
              </a:rPr>
              <a:t>"</a:t>
            </a:r>
            <a:r>
              <a:rPr lang="en-US" sz="2400" dirty="0">
                <a:latin typeface="Trebuchet MS" pitchFamily="34" charset="0"/>
              </a:rPr>
              <a:t>theory founders", and "European theorists"</a:t>
            </a:r>
            <a:endParaRPr lang="en-US" sz="2400" dirty="0" smtClean="0">
              <a:latin typeface="Trebuchet MS" pitchFamily="34" charset="0"/>
            </a:endParaRPr>
          </a:p>
          <a:p>
            <a:r>
              <a:rPr lang="en-US" sz="2400" dirty="0" smtClean="0">
                <a:latin typeface="Trebuchet MS" pitchFamily="34" charset="0"/>
              </a:rPr>
              <a:t>the first and third "historical influences on theory"</a:t>
            </a:r>
          </a:p>
          <a:p>
            <a:r>
              <a:rPr lang="en-US" sz="2400" dirty="0" smtClean="0">
                <a:latin typeface="Trebuchet MS" pitchFamily="34" charset="0"/>
              </a:rPr>
              <a:t>the second "theory development"</a:t>
            </a:r>
          </a:p>
          <a:p>
            <a:pPr marL="0" indent="0">
              <a:buNone/>
            </a:pPr>
            <a:r>
              <a:rPr lang="en-US" sz="2800" dirty="0" smtClean="0">
                <a:latin typeface="Trebuchet MS" pitchFamily="34" charset="0"/>
              </a:rPr>
              <a:t>As </a:t>
            </a:r>
            <a:r>
              <a:rPr lang="en-US" sz="2800" dirty="0" smtClean="0">
                <a:latin typeface="Trebuchet MS" pitchFamily="34" charset="0"/>
              </a:rPr>
              <a:t>you </a:t>
            </a:r>
            <a:r>
              <a:rPr lang="en-US" sz="2800" dirty="0" smtClean="0">
                <a:latin typeface="Trebuchet MS" pitchFamily="34" charset="0"/>
              </a:rPr>
              <a:t>can see</a:t>
            </a:r>
            <a:r>
              <a:rPr lang="en-US" sz="2800" dirty="0" smtClean="0">
                <a:latin typeface="Trebuchet MS" pitchFamily="34" charset="0"/>
              </a:rPr>
              <a:t>, </a:t>
            </a:r>
            <a:r>
              <a:rPr lang="en-US" sz="2800" dirty="0" smtClean="0">
                <a:latin typeface="Trebuchet MS" pitchFamily="34" charset="0"/>
              </a:rPr>
              <a:t>tags relate </a:t>
            </a:r>
            <a:r>
              <a:rPr lang="en-US" sz="2800" dirty="0" smtClean="0">
                <a:latin typeface="Trebuchet MS" pitchFamily="34" charset="0"/>
              </a:rPr>
              <a:t>to how someone might </a:t>
            </a:r>
            <a:r>
              <a:rPr lang="en-US" sz="2800" i="1" dirty="0" smtClean="0">
                <a:latin typeface="Trebuchet MS" pitchFamily="34" charset="0"/>
              </a:rPr>
              <a:t>later</a:t>
            </a:r>
            <a:r>
              <a:rPr lang="en-US" sz="2800" dirty="0" smtClean="0">
                <a:latin typeface="Trebuchet MS" pitchFamily="34" charset="0"/>
              </a:rPr>
              <a:t> </a:t>
            </a:r>
            <a:r>
              <a:rPr lang="en-US" sz="2800" dirty="0" smtClean="0">
                <a:latin typeface="Trebuchet MS" pitchFamily="34" charset="0"/>
              </a:rPr>
              <a:t>organize the information... Say, </a:t>
            </a:r>
            <a:r>
              <a:rPr lang="en-US" sz="2800" dirty="0" smtClean="0">
                <a:latin typeface="Trebuchet MS" pitchFamily="34" charset="0"/>
              </a:rPr>
              <a:t>for a paper in History and Systems.</a:t>
            </a:r>
            <a:endParaRPr lang="en-US" sz="2800" dirty="0">
              <a:latin typeface="Trebuchet MS" pitchFamily="34" charset="0"/>
            </a:endParaRPr>
          </a:p>
          <a:p>
            <a:endParaRPr lang="en-US" sz="2800" dirty="0">
              <a:latin typeface="Trebuchet MS" pitchFamily="34" charset="0"/>
            </a:endParaRPr>
          </a:p>
        </p:txBody>
      </p:sp>
    </p:spTree>
    <p:extLst>
      <p:ext uri="{BB962C8B-B14F-4D97-AF65-F5344CB8AC3E}">
        <p14:creationId xmlns:p14="http://schemas.microsoft.com/office/powerpoint/2010/main" val="1271854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So how do you use a TiddlyWiki as a class site?</a:t>
            </a:r>
          </a:p>
          <a:p>
            <a:pPr marL="0" indent="0">
              <a:buNone/>
            </a:pPr>
            <a:endParaRPr lang="en-US" sz="2800" dirty="0">
              <a:latin typeface="Trebuchet MS" pitchFamily="34" charset="0"/>
            </a:endParaRPr>
          </a:p>
          <a:p>
            <a:pPr marL="0" indent="0">
              <a:buNone/>
            </a:pPr>
            <a:r>
              <a:rPr lang="en-US" sz="2800" dirty="0" smtClean="0">
                <a:latin typeface="Trebuchet MS" pitchFamily="34" charset="0"/>
              </a:rPr>
              <a:t>First, I </a:t>
            </a:r>
            <a:r>
              <a:rPr lang="en-US" sz="2800" dirty="0">
                <a:latin typeface="Trebuchet MS" pitchFamily="34" charset="0"/>
              </a:rPr>
              <a:t>recommend </a:t>
            </a:r>
            <a:r>
              <a:rPr lang="en-US" sz="2800" i="1" dirty="0">
                <a:latin typeface="Trebuchet MS" pitchFamily="34" charset="0"/>
              </a:rPr>
              <a:t>creating </a:t>
            </a:r>
            <a:r>
              <a:rPr lang="en-US" sz="2800" dirty="0">
                <a:latin typeface="Trebuchet MS" pitchFamily="34" charset="0"/>
              </a:rPr>
              <a:t>your course site in </a:t>
            </a:r>
            <a:r>
              <a:rPr lang="en-US" sz="2800" i="1" dirty="0">
                <a:latin typeface="Trebuchet MS" pitchFamily="34" charset="0"/>
              </a:rPr>
              <a:t>Firefox,</a:t>
            </a:r>
            <a:r>
              <a:rPr lang="en-US" sz="2800" dirty="0">
                <a:latin typeface="Trebuchet MS" pitchFamily="34" charset="0"/>
              </a:rPr>
              <a:t> which simply does many things the other browsers </a:t>
            </a:r>
            <a:r>
              <a:rPr lang="en-US" sz="2800" dirty="0" smtClean="0">
                <a:latin typeface="Trebuchet MS" pitchFamily="34" charset="0"/>
              </a:rPr>
              <a:t>(Safari, Chrome) can't.</a:t>
            </a:r>
          </a:p>
          <a:p>
            <a:pPr marL="0" indent="0">
              <a:buNone/>
            </a:pPr>
            <a:endParaRPr lang="en-US" sz="2800" dirty="0">
              <a:latin typeface="Trebuchet MS" pitchFamily="34" charset="0"/>
            </a:endParaRPr>
          </a:p>
          <a:p>
            <a:pPr marL="0" indent="0">
              <a:buNone/>
            </a:pPr>
            <a:r>
              <a:rPr lang="en-US" sz="2800" dirty="0" smtClean="0">
                <a:latin typeface="Trebuchet MS" pitchFamily="34" charset="0"/>
              </a:rPr>
              <a:t>Don't even bother trying this with Internet Explorer....</a:t>
            </a:r>
            <a:endParaRPr lang="en-US" sz="2800" dirty="0">
              <a:latin typeface="Trebuchet MS" pitchFamily="34" charset="0"/>
            </a:endParaRPr>
          </a:p>
          <a:p>
            <a:pPr marL="0" indent="0">
              <a:buNone/>
            </a:pPr>
            <a:endParaRPr lang="en-US" sz="2800" dirty="0">
              <a:latin typeface="Trebuchet MS" pitchFamily="34" charset="0"/>
            </a:endParaRPr>
          </a:p>
        </p:txBody>
      </p:sp>
    </p:spTree>
    <p:extLst>
      <p:ext uri="{BB962C8B-B14F-4D97-AF65-F5344CB8AC3E}">
        <p14:creationId xmlns:p14="http://schemas.microsoft.com/office/powerpoint/2010/main" val="3430115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Before adding content, look at the class session links from the </a:t>
            </a:r>
            <a:r>
              <a:rPr lang="en-US" sz="2800" i="1" dirty="0" smtClean="0">
                <a:latin typeface="Trebuchet MS" pitchFamily="34" charset="0"/>
              </a:rPr>
              <a:t>MainMenu.</a:t>
            </a:r>
          </a:p>
          <a:p>
            <a:r>
              <a:rPr lang="en-US" sz="2400" dirty="0" smtClean="0">
                <a:latin typeface="Trebuchet MS" pitchFamily="34" charset="0"/>
              </a:rPr>
              <a:t>Just click a link to open a class </a:t>
            </a:r>
            <a:r>
              <a:rPr lang="en-US" sz="2400" dirty="0" smtClean="0">
                <a:latin typeface="Trebuchet MS" pitchFamily="34" charset="0"/>
              </a:rPr>
              <a:t>page.</a:t>
            </a:r>
            <a:endParaRPr lang="en-US" sz="2400" dirty="0" smtClean="0">
              <a:latin typeface="Trebuchet MS" pitchFamily="34" charset="0"/>
            </a:endParaRPr>
          </a:p>
          <a:p>
            <a:r>
              <a:rPr lang="en-US" sz="2400" dirty="0" smtClean="0">
                <a:latin typeface="Trebuchet MS" pitchFamily="34" charset="0"/>
              </a:rPr>
              <a:t>Click </a:t>
            </a:r>
            <a:r>
              <a:rPr lang="en-US" sz="2400" i="1" dirty="0" smtClean="0">
                <a:latin typeface="Trebuchet MS" pitchFamily="34" charset="0"/>
              </a:rPr>
              <a:t>edit</a:t>
            </a:r>
            <a:r>
              <a:rPr lang="en-US" sz="2400" dirty="0" smtClean="0">
                <a:latin typeface="Trebuchet MS" pitchFamily="34" charset="0"/>
              </a:rPr>
              <a:t> </a:t>
            </a:r>
            <a:r>
              <a:rPr lang="en-US" sz="2400" dirty="0" smtClean="0">
                <a:latin typeface="Trebuchet MS" pitchFamily="34" charset="0"/>
              </a:rPr>
              <a:t>from the toolbar up and right to change the name (e.g., from "Class 1" to "Course Introduction</a:t>
            </a:r>
            <a:r>
              <a:rPr lang="en-US" sz="2400" dirty="0" smtClean="0">
                <a:latin typeface="Trebuchet MS" pitchFamily="34" charset="0"/>
              </a:rPr>
              <a:t>").</a:t>
            </a:r>
            <a:endParaRPr lang="en-US" sz="2400" dirty="0" smtClean="0">
              <a:latin typeface="Trebuchet MS" pitchFamily="34" charset="0"/>
            </a:endParaRPr>
          </a:p>
          <a:p>
            <a:r>
              <a:rPr lang="en-US" sz="2400" dirty="0" smtClean="0">
                <a:latin typeface="Trebuchet MS" pitchFamily="34" charset="0"/>
              </a:rPr>
              <a:t>Click "Topic This Class" to open the topic tiddler, then </a:t>
            </a:r>
            <a:r>
              <a:rPr lang="en-US" sz="2400" i="1" dirty="0" err="1" smtClean="0">
                <a:latin typeface="Trebuchet MS" pitchFamily="34" charset="0"/>
              </a:rPr>
              <a:t>EasyEdit</a:t>
            </a:r>
            <a:r>
              <a:rPr lang="en-US" sz="2400" i="1" dirty="0" smtClean="0">
                <a:latin typeface="Trebuchet MS" pitchFamily="34" charset="0"/>
              </a:rPr>
              <a:t> </a:t>
            </a:r>
            <a:r>
              <a:rPr lang="en-US" sz="2400" dirty="0" smtClean="0">
                <a:latin typeface="Trebuchet MS" pitchFamily="34" charset="0"/>
              </a:rPr>
              <a:t>to add an explanation of what you will be doing this </a:t>
            </a:r>
            <a:r>
              <a:rPr lang="en-US" sz="2400" dirty="0" smtClean="0">
                <a:latin typeface="Trebuchet MS" pitchFamily="34" charset="0"/>
              </a:rPr>
              <a:t>week or the objectives for the class session.  </a:t>
            </a:r>
            <a:r>
              <a:rPr lang="en-US" sz="2400" dirty="0" smtClean="0">
                <a:latin typeface="Trebuchet MS" pitchFamily="34" charset="0"/>
              </a:rPr>
              <a:t>Save and close this tiddler and the class page will show your updates.</a:t>
            </a:r>
            <a:endParaRPr lang="en-US" sz="2400" dirty="0">
              <a:latin typeface="Trebuchet MS" pitchFamily="34" charset="0"/>
            </a:endParaRPr>
          </a:p>
        </p:txBody>
      </p:sp>
    </p:spTree>
    <p:extLst>
      <p:ext uri="{BB962C8B-B14F-4D97-AF65-F5344CB8AC3E}">
        <p14:creationId xmlns:p14="http://schemas.microsoft.com/office/powerpoint/2010/main" val="2326084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To add a reading</a:t>
            </a:r>
          </a:p>
          <a:p>
            <a:r>
              <a:rPr lang="en-US" sz="2400" dirty="0" smtClean="0">
                <a:latin typeface="Trebuchet MS" pitchFamily="34" charset="0"/>
              </a:rPr>
              <a:t>Drag and drop a pdf/doc file from the same directory onto the TiddlyWiki to create a tiddler for </a:t>
            </a:r>
            <a:r>
              <a:rPr lang="en-US" sz="2400" dirty="0" smtClean="0">
                <a:latin typeface="Trebuchet MS" pitchFamily="34" charset="0"/>
              </a:rPr>
              <a:t>it.</a:t>
            </a:r>
            <a:endParaRPr lang="en-US" sz="2400" dirty="0" smtClean="0">
              <a:latin typeface="Trebuchet MS" pitchFamily="34" charset="0"/>
            </a:endParaRPr>
          </a:p>
          <a:p>
            <a:r>
              <a:rPr lang="en-US" sz="2400" dirty="0" smtClean="0">
                <a:latin typeface="Trebuchet MS" pitchFamily="34" charset="0"/>
              </a:rPr>
              <a:t>Tag the tiddler as </a:t>
            </a:r>
            <a:r>
              <a:rPr lang="en-US" sz="2400" i="1" dirty="0" smtClean="0">
                <a:latin typeface="Trebuchet MS" pitchFamily="34" charset="0"/>
              </a:rPr>
              <a:t>Reading</a:t>
            </a:r>
            <a:r>
              <a:rPr lang="en-US" sz="2400" dirty="0" smtClean="0">
                <a:latin typeface="Trebuchet MS" pitchFamily="34" charset="0"/>
              </a:rPr>
              <a:t>, </a:t>
            </a:r>
            <a:r>
              <a:rPr lang="en-US" sz="2400" i="1" dirty="0" smtClean="0">
                <a:latin typeface="Trebuchet MS" pitchFamily="34" charset="0"/>
              </a:rPr>
              <a:t>Optional</a:t>
            </a:r>
            <a:r>
              <a:rPr lang="en-US" sz="2400" dirty="0" smtClean="0">
                <a:latin typeface="Trebuchet MS" pitchFamily="34" charset="0"/>
              </a:rPr>
              <a:t> or </a:t>
            </a:r>
            <a:r>
              <a:rPr lang="en-US" sz="2400" i="1" dirty="0" smtClean="0">
                <a:latin typeface="Trebuchet MS" pitchFamily="34" charset="0"/>
              </a:rPr>
              <a:t>Required</a:t>
            </a:r>
            <a:r>
              <a:rPr lang="en-US" sz="2400" dirty="0" smtClean="0">
                <a:latin typeface="Trebuchet MS" pitchFamily="34" charset="0"/>
              </a:rPr>
              <a:t>, </a:t>
            </a:r>
            <a:r>
              <a:rPr lang="en-US" sz="2400" i="1" dirty="0" smtClean="0">
                <a:latin typeface="Trebuchet MS" pitchFamily="34" charset="0"/>
              </a:rPr>
              <a:t>Textbook </a:t>
            </a:r>
            <a:r>
              <a:rPr lang="en-US" sz="2400" dirty="0" smtClean="0">
                <a:latin typeface="Trebuchet MS" pitchFamily="34" charset="0"/>
              </a:rPr>
              <a:t>or </a:t>
            </a:r>
            <a:r>
              <a:rPr lang="en-US" sz="2400" i="1" dirty="0" smtClean="0">
                <a:latin typeface="Trebuchet MS" pitchFamily="34" charset="0"/>
              </a:rPr>
              <a:t>eReserve</a:t>
            </a:r>
            <a:r>
              <a:rPr lang="en-US" sz="2400" dirty="0" smtClean="0">
                <a:latin typeface="Trebuchet MS" pitchFamily="34" charset="0"/>
              </a:rPr>
              <a:t>, and the week(s) you'll use it.</a:t>
            </a:r>
          </a:p>
          <a:p>
            <a:r>
              <a:rPr lang="en-US" sz="2400" dirty="0">
                <a:latin typeface="Trebuchet MS" pitchFamily="34" charset="0"/>
              </a:rPr>
              <a:t>Click </a:t>
            </a:r>
            <a:r>
              <a:rPr lang="en-US" sz="2400" i="1" dirty="0">
                <a:latin typeface="Trebuchet MS" pitchFamily="34" charset="0"/>
              </a:rPr>
              <a:t>EasyEdit</a:t>
            </a:r>
            <a:r>
              <a:rPr lang="en-US" sz="2400" dirty="0">
                <a:latin typeface="Trebuchet MS" pitchFamily="34" charset="0"/>
              </a:rPr>
              <a:t> </a:t>
            </a:r>
            <a:r>
              <a:rPr lang="en-US" sz="2400" dirty="0" smtClean="0">
                <a:latin typeface="Trebuchet MS" pitchFamily="34" charset="0"/>
              </a:rPr>
              <a:t>to include the APA citation, a blank line, and </a:t>
            </a:r>
            <a:r>
              <a:rPr lang="en-US" sz="2400" dirty="0" smtClean="0">
                <a:latin typeface="Trebuchet MS" pitchFamily="34" charset="0"/>
              </a:rPr>
              <a:t>then some </a:t>
            </a:r>
            <a:r>
              <a:rPr lang="en-US" sz="2400" dirty="0" smtClean="0">
                <a:latin typeface="Trebuchet MS" pitchFamily="34" charset="0"/>
              </a:rPr>
              <a:t>commentary on why you chose </a:t>
            </a:r>
            <a:r>
              <a:rPr lang="en-US" sz="2400" dirty="0" smtClean="0">
                <a:latin typeface="Trebuchet MS" pitchFamily="34" charset="0"/>
              </a:rPr>
              <a:t>it or </a:t>
            </a:r>
            <a:r>
              <a:rPr lang="en-US" sz="2400" dirty="0">
                <a:latin typeface="Trebuchet MS" pitchFamily="34" charset="0"/>
              </a:rPr>
              <a:t>w</a:t>
            </a:r>
            <a:r>
              <a:rPr lang="en-US" sz="2400" dirty="0" smtClean="0">
                <a:latin typeface="Trebuchet MS" pitchFamily="34" charset="0"/>
              </a:rPr>
              <a:t>hat students should get from it. You can also change the title of the </a:t>
            </a:r>
            <a:r>
              <a:rPr lang="en-US" sz="2400" dirty="0" err="1" smtClean="0">
                <a:latin typeface="Trebuchet MS" pitchFamily="34" charset="0"/>
              </a:rPr>
              <a:t>tiddler</a:t>
            </a:r>
            <a:r>
              <a:rPr lang="en-US" sz="2400" dirty="0" smtClean="0">
                <a:latin typeface="Trebuchet MS" pitchFamily="34" charset="0"/>
              </a:rPr>
              <a:t> if you want.</a:t>
            </a:r>
            <a:endParaRPr lang="en-US" sz="2400" dirty="0" smtClean="0">
              <a:latin typeface="Trebuchet MS" pitchFamily="34" charset="0"/>
            </a:endParaRPr>
          </a:p>
          <a:p>
            <a:endParaRPr lang="en-US" sz="2800" dirty="0">
              <a:latin typeface="Trebuchet MS" pitchFamily="34" charset="0"/>
            </a:endParaRPr>
          </a:p>
        </p:txBody>
      </p:sp>
    </p:spTree>
    <p:extLst>
      <p:ext uri="{BB962C8B-B14F-4D97-AF65-F5344CB8AC3E}">
        <p14:creationId xmlns:p14="http://schemas.microsoft.com/office/powerpoint/2010/main" val="1288990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To add a handout</a:t>
            </a:r>
          </a:p>
          <a:p>
            <a:r>
              <a:rPr lang="en-US" sz="2400" dirty="0">
                <a:latin typeface="Trebuchet MS" pitchFamily="34" charset="0"/>
              </a:rPr>
              <a:t>Drag and drop a </a:t>
            </a:r>
            <a:r>
              <a:rPr lang="en-US" sz="2400" dirty="0" smtClean="0">
                <a:latin typeface="Trebuchet MS" pitchFamily="34" charset="0"/>
              </a:rPr>
              <a:t>file </a:t>
            </a:r>
            <a:r>
              <a:rPr lang="en-US" sz="2400" dirty="0">
                <a:latin typeface="Trebuchet MS" pitchFamily="34" charset="0"/>
              </a:rPr>
              <a:t>from the same directory onto the TiddlyWiki to create a tiddler for </a:t>
            </a:r>
            <a:r>
              <a:rPr lang="en-US" sz="2400" dirty="0" smtClean="0">
                <a:latin typeface="Trebuchet MS" pitchFamily="34" charset="0"/>
              </a:rPr>
              <a:t>it.</a:t>
            </a:r>
          </a:p>
          <a:p>
            <a:r>
              <a:rPr lang="en-US" sz="2400" dirty="0">
                <a:latin typeface="Trebuchet MS" pitchFamily="34" charset="0"/>
              </a:rPr>
              <a:t>Click </a:t>
            </a:r>
            <a:r>
              <a:rPr lang="en-US" sz="2400" i="1" dirty="0" err="1">
                <a:latin typeface="Trebuchet MS" pitchFamily="34" charset="0"/>
              </a:rPr>
              <a:t>EasyEdit</a:t>
            </a:r>
            <a:r>
              <a:rPr lang="en-US" sz="2400" dirty="0">
                <a:latin typeface="Trebuchet MS" pitchFamily="34" charset="0"/>
              </a:rPr>
              <a:t> to include some </a:t>
            </a:r>
            <a:r>
              <a:rPr lang="en-US" sz="2400" dirty="0" smtClean="0">
                <a:latin typeface="Trebuchet MS" pitchFamily="34" charset="0"/>
              </a:rPr>
              <a:t>commentary.</a:t>
            </a:r>
            <a:endParaRPr lang="en-US" sz="2400" dirty="0" smtClean="0">
              <a:latin typeface="Trebuchet MS" pitchFamily="34" charset="0"/>
            </a:endParaRPr>
          </a:p>
          <a:p>
            <a:pPr marL="0" indent="0">
              <a:buNone/>
            </a:pPr>
            <a:r>
              <a:rPr lang="en-US" sz="2400" dirty="0" smtClean="0">
                <a:latin typeface="Trebuchet MS" pitchFamily="34" charset="0"/>
              </a:rPr>
              <a:t>or </a:t>
            </a:r>
          </a:p>
          <a:p>
            <a:r>
              <a:rPr lang="en-US" sz="2400" dirty="0" smtClean="0">
                <a:latin typeface="Trebuchet MS" pitchFamily="34" charset="0"/>
              </a:rPr>
              <a:t>Create a</a:t>
            </a:r>
            <a:r>
              <a:rPr lang="en-US" sz="2400" dirty="0" smtClean="0">
                <a:latin typeface="Trebuchet MS" pitchFamily="34" charset="0"/>
              </a:rPr>
              <a:t> </a:t>
            </a:r>
            <a:r>
              <a:rPr lang="en-US" sz="2400" dirty="0">
                <a:latin typeface="Trebuchet MS" pitchFamily="34" charset="0"/>
              </a:rPr>
              <a:t>"New </a:t>
            </a:r>
            <a:r>
              <a:rPr lang="en-US" sz="2400" dirty="0" err="1" smtClean="0">
                <a:latin typeface="Trebuchet MS" pitchFamily="34" charset="0"/>
              </a:rPr>
              <a:t>Tiddler</a:t>
            </a:r>
            <a:r>
              <a:rPr lang="en-US" sz="2400" dirty="0" smtClean="0">
                <a:latin typeface="Trebuchet MS" pitchFamily="34" charset="0"/>
              </a:rPr>
              <a:t>" and g</a:t>
            </a:r>
            <a:r>
              <a:rPr lang="en-US" sz="2400" dirty="0" smtClean="0">
                <a:latin typeface="Trebuchet MS" pitchFamily="34" charset="0"/>
              </a:rPr>
              <a:t>ive it a descriptive name.</a:t>
            </a:r>
          </a:p>
          <a:p>
            <a:r>
              <a:rPr lang="en-US" sz="2400" dirty="0">
                <a:latin typeface="Trebuchet MS" pitchFamily="34" charset="0"/>
              </a:rPr>
              <a:t>Click </a:t>
            </a:r>
            <a:r>
              <a:rPr lang="en-US" sz="2400" i="1" dirty="0" err="1">
                <a:latin typeface="Trebuchet MS" pitchFamily="34" charset="0"/>
              </a:rPr>
              <a:t>EasyEdit</a:t>
            </a:r>
            <a:r>
              <a:rPr lang="en-US" sz="2400" dirty="0">
                <a:latin typeface="Trebuchet MS" pitchFamily="34" charset="0"/>
              </a:rPr>
              <a:t> to </a:t>
            </a:r>
            <a:r>
              <a:rPr lang="en-US" sz="2400" dirty="0" smtClean="0">
                <a:latin typeface="Trebuchet MS" pitchFamily="34" charset="0"/>
              </a:rPr>
              <a:t>cut-and-paste </a:t>
            </a:r>
            <a:r>
              <a:rPr lang="en-US" sz="2400" dirty="0">
                <a:latin typeface="Trebuchet MS" pitchFamily="34" charset="0"/>
              </a:rPr>
              <a:t>the text from Word to include it in the </a:t>
            </a:r>
            <a:r>
              <a:rPr lang="en-US" sz="2400" dirty="0" err="1">
                <a:latin typeface="Trebuchet MS" pitchFamily="34" charset="0"/>
              </a:rPr>
              <a:t>TiddlyWiki</a:t>
            </a:r>
            <a:r>
              <a:rPr lang="en-US" sz="2400" dirty="0" smtClean="0">
                <a:latin typeface="Trebuchet MS" pitchFamily="34" charset="0"/>
              </a:rPr>
              <a:t>.</a:t>
            </a:r>
          </a:p>
          <a:p>
            <a:endParaRPr lang="en-US" sz="2400" dirty="0" smtClean="0">
              <a:latin typeface="Trebuchet MS" pitchFamily="34" charset="0"/>
            </a:endParaRPr>
          </a:p>
          <a:p>
            <a:r>
              <a:rPr lang="en-US" sz="2400" dirty="0">
                <a:latin typeface="Trebuchet MS" pitchFamily="34" charset="0"/>
              </a:rPr>
              <a:t>Tag the </a:t>
            </a:r>
            <a:r>
              <a:rPr lang="en-US" sz="2400" dirty="0" err="1">
                <a:latin typeface="Trebuchet MS" pitchFamily="34" charset="0"/>
              </a:rPr>
              <a:t>tiddler</a:t>
            </a:r>
            <a:r>
              <a:rPr lang="en-US" sz="2400" dirty="0">
                <a:latin typeface="Trebuchet MS" pitchFamily="34" charset="0"/>
              </a:rPr>
              <a:t> as </a:t>
            </a:r>
            <a:r>
              <a:rPr lang="en-US" sz="2400" i="1" dirty="0">
                <a:latin typeface="Trebuchet MS" pitchFamily="34" charset="0"/>
              </a:rPr>
              <a:t>Handout</a:t>
            </a:r>
            <a:r>
              <a:rPr lang="en-US" sz="2400" dirty="0">
                <a:latin typeface="Trebuchet MS" pitchFamily="34" charset="0"/>
              </a:rPr>
              <a:t> and the week(s) it will be relevant.</a:t>
            </a:r>
          </a:p>
          <a:p>
            <a:endParaRPr lang="en-US" sz="2400" dirty="0">
              <a:latin typeface="Trebuchet MS" pitchFamily="34" charset="0"/>
            </a:endParaRPr>
          </a:p>
          <a:p>
            <a:pPr marL="0" indent="0">
              <a:buNone/>
            </a:pPr>
            <a:endParaRPr lang="en-US" sz="2800" dirty="0">
              <a:latin typeface="Trebuchet MS" pitchFamily="34" charset="0"/>
            </a:endParaRPr>
          </a:p>
        </p:txBody>
      </p:sp>
    </p:spTree>
    <p:extLst>
      <p:ext uri="{BB962C8B-B14F-4D97-AF65-F5344CB8AC3E}">
        <p14:creationId xmlns:p14="http://schemas.microsoft.com/office/powerpoint/2010/main" val="2919403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To add an assignment</a:t>
            </a:r>
          </a:p>
          <a:p>
            <a:r>
              <a:rPr lang="en-US" sz="2400" dirty="0">
                <a:latin typeface="Trebuchet MS" pitchFamily="34" charset="0"/>
              </a:rPr>
              <a:t>Drag and drop </a:t>
            </a:r>
            <a:r>
              <a:rPr lang="en-US" sz="2400" dirty="0" smtClean="0">
                <a:latin typeface="Trebuchet MS" pitchFamily="34" charset="0"/>
              </a:rPr>
              <a:t>a </a:t>
            </a:r>
            <a:r>
              <a:rPr lang="en-US" sz="2400" dirty="0" smtClean="0">
                <a:latin typeface="Trebuchet MS" pitchFamily="34" charset="0"/>
              </a:rPr>
              <a:t>file onto </a:t>
            </a:r>
            <a:r>
              <a:rPr lang="en-US" sz="2400" dirty="0">
                <a:latin typeface="Trebuchet MS" pitchFamily="34" charset="0"/>
              </a:rPr>
              <a:t>the TiddlyWiki to create a tiddler for </a:t>
            </a:r>
            <a:r>
              <a:rPr lang="en-US" sz="2400" dirty="0" smtClean="0">
                <a:latin typeface="Trebuchet MS" pitchFamily="34" charset="0"/>
              </a:rPr>
              <a:t>it.</a:t>
            </a:r>
          </a:p>
          <a:p>
            <a:pPr marL="0" indent="0">
              <a:buNone/>
            </a:pPr>
            <a:r>
              <a:rPr lang="en-US" sz="2400" dirty="0" smtClean="0">
                <a:latin typeface="Trebuchet MS" pitchFamily="34" charset="0"/>
              </a:rPr>
              <a:t>or </a:t>
            </a:r>
          </a:p>
          <a:p>
            <a:r>
              <a:rPr lang="en-US" sz="2400" dirty="0">
                <a:latin typeface="Trebuchet MS" pitchFamily="34" charset="0"/>
              </a:rPr>
              <a:t>Create a "New </a:t>
            </a:r>
            <a:r>
              <a:rPr lang="en-US" sz="2400" dirty="0" err="1">
                <a:latin typeface="Trebuchet MS" pitchFamily="34" charset="0"/>
              </a:rPr>
              <a:t>Tiddler</a:t>
            </a:r>
            <a:r>
              <a:rPr lang="en-US" sz="2400" dirty="0">
                <a:latin typeface="Trebuchet MS" pitchFamily="34" charset="0"/>
              </a:rPr>
              <a:t>" and give it a descriptive name.</a:t>
            </a:r>
          </a:p>
          <a:p>
            <a:endParaRPr lang="en-US" sz="2400" dirty="0">
              <a:latin typeface="Trebuchet MS" pitchFamily="34" charset="0"/>
            </a:endParaRPr>
          </a:p>
          <a:p>
            <a:r>
              <a:rPr lang="en-US" sz="2400" dirty="0">
                <a:latin typeface="Trebuchet MS" pitchFamily="34" charset="0"/>
              </a:rPr>
              <a:t>Tag the tiddler as </a:t>
            </a:r>
            <a:r>
              <a:rPr lang="en-US" sz="2400" i="1" dirty="0" smtClean="0">
                <a:latin typeface="Trebuchet MS" pitchFamily="34" charset="0"/>
              </a:rPr>
              <a:t>Assignment</a:t>
            </a:r>
            <a:r>
              <a:rPr lang="en-US" sz="2400" dirty="0" smtClean="0">
                <a:latin typeface="Trebuchet MS" pitchFamily="34" charset="0"/>
              </a:rPr>
              <a:t> and </a:t>
            </a:r>
            <a:r>
              <a:rPr lang="en-US" sz="2400" dirty="0">
                <a:latin typeface="Trebuchet MS" pitchFamily="34" charset="0"/>
              </a:rPr>
              <a:t>the </a:t>
            </a:r>
            <a:r>
              <a:rPr lang="en-US" sz="2400" dirty="0" smtClean="0">
                <a:latin typeface="Trebuchet MS" pitchFamily="34" charset="0"/>
              </a:rPr>
              <a:t>week(s) it is due.</a:t>
            </a:r>
            <a:endParaRPr lang="en-US" sz="2400" dirty="0">
              <a:latin typeface="Trebuchet MS" pitchFamily="34" charset="0"/>
            </a:endParaRPr>
          </a:p>
          <a:p>
            <a:r>
              <a:rPr lang="en-US" sz="2400" dirty="0">
                <a:latin typeface="Trebuchet MS" pitchFamily="34" charset="0"/>
              </a:rPr>
              <a:t>Click </a:t>
            </a:r>
            <a:r>
              <a:rPr lang="en-US" sz="2400" i="1" dirty="0">
                <a:latin typeface="Trebuchet MS" pitchFamily="34" charset="0"/>
              </a:rPr>
              <a:t>EasyEdit</a:t>
            </a:r>
            <a:r>
              <a:rPr lang="en-US" sz="2400" dirty="0" smtClean="0">
                <a:latin typeface="Trebuchet MS" pitchFamily="34" charset="0"/>
              </a:rPr>
              <a:t> </a:t>
            </a:r>
            <a:r>
              <a:rPr lang="en-US" sz="2400" dirty="0">
                <a:latin typeface="Trebuchet MS" pitchFamily="34" charset="0"/>
              </a:rPr>
              <a:t>to include </a:t>
            </a:r>
            <a:r>
              <a:rPr lang="en-US" sz="2400" dirty="0" smtClean="0">
                <a:latin typeface="Trebuchet MS" pitchFamily="34" charset="0"/>
              </a:rPr>
              <a:t>points possible, followed by a blank line, then add more explanation, objectives, or a link to a related handout (simply [[</a:t>
            </a:r>
            <a:r>
              <a:rPr lang="en-US" sz="2400" dirty="0" err="1" smtClean="0">
                <a:latin typeface="Trebuchet MS" pitchFamily="34" charset="0"/>
              </a:rPr>
              <a:t>TiddlerName</a:t>
            </a:r>
            <a:r>
              <a:rPr lang="en-US" sz="2400" dirty="0" smtClean="0">
                <a:latin typeface="Trebuchet MS" pitchFamily="34" charset="0"/>
              </a:rPr>
              <a:t>]]).</a:t>
            </a:r>
            <a:endParaRPr lang="en-US" sz="2400" dirty="0">
              <a:latin typeface="Trebuchet MS" pitchFamily="34" charset="0"/>
            </a:endParaRPr>
          </a:p>
        </p:txBody>
      </p:sp>
    </p:spTree>
    <p:extLst>
      <p:ext uri="{BB962C8B-B14F-4D97-AF65-F5344CB8AC3E}">
        <p14:creationId xmlns:p14="http://schemas.microsoft.com/office/powerpoint/2010/main" val="313273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To add a resource</a:t>
            </a:r>
          </a:p>
          <a:p>
            <a:r>
              <a:rPr lang="en-US" sz="2400" dirty="0" smtClean="0">
                <a:latin typeface="Trebuchet MS" pitchFamily="34" charset="0"/>
              </a:rPr>
              <a:t>Create a "New </a:t>
            </a:r>
            <a:r>
              <a:rPr lang="en-US" sz="2400" dirty="0">
                <a:latin typeface="Trebuchet MS" pitchFamily="34" charset="0"/>
              </a:rPr>
              <a:t>Tiddler" </a:t>
            </a:r>
            <a:r>
              <a:rPr lang="en-US" sz="2400" dirty="0" smtClean="0">
                <a:latin typeface="Trebuchet MS" pitchFamily="34" charset="0"/>
              </a:rPr>
              <a:t>with a descriptive name.</a:t>
            </a:r>
            <a:endParaRPr lang="en-US" sz="2400" dirty="0">
              <a:latin typeface="Trebuchet MS" pitchFamily="34" charset="0"/>
            </a:endParaRPr>
          </a:p>
          <a:p>
            <a:r>
              <a:rPr lang="en-US" sz="2400" dirty="0" smtClean="0">
                <a:latin typeface="Trebuchet MS" pitchFamily="34" charset="0"/>
              </a:rPr>
              <a:t>Tag it as a </a:t>
            </a:r>
            <a:r>
              <a:rPr lang="en-US" sz="2400" i="1" dirty="0" smtClean="0">
                <a:latin typeface="Trebuchet MS" pitchFamily="34" charset="0"/>
              </a:rPr>
              <a:t>Resource</a:t>
            </a:r>
            <a:r>
              <a:rPr lang="en-US" sz="2400" dirty="0" smtClean="0">
                <a:latin typeface="Trebuchet MS" pitchFamily="34" charset="0"/>
              </a:rPr>
              <a:t>, and </a:t>
            </a:r>
            <a:r>
              <a:rPr lang="en-US" sz="2400" dirty="0">
                <a:latin typeface="Trebuchet MS" pitchFamily="34" charset="0"/>
              </a:rPr>
              <a:t>the week(s) it will be relevant</a:t>
            </a:r>
            <a:r>
              <a:rPr lang="en-US" sz="2400" dirty="0" smtClean="0">
                <a:latin typeface="Trebuchet MS" pitchFamily="34" charset="0"/>
              </a:rPr>
              <a:t>.</a:t>
            </a:r>
          </a:p>
          <a:p>
            <a:r>
              <a:rPr lang="en-US" sz="2400" dirty="0">
                <a:latin typeface="Trebuchet MS" pitchFamily="34" charset="0"/>
              </a:rPr>
              <a:t>Click </a:t>
            </a:r>
            <a:r>
              <a:rPr lang="en-US" sz="2400" i="1" dirty="0" err="1" smtClean="0">
                <a:latin typeface="Trebuchet MS" pitchFamily="34" charset="0"/>
              </a:rPr>
              <a:t>EasyEdit</a:t>
            </a:r>
            <a:r>
              <a:rPr lang="en-US" sz="2400" dirty="0" smtClean="0">
                <a:latin typeface="Trebuchet MS" pitchFamily="34" charset="0"/>
              </a:rPr>
              <a:t>, type and highlight </a:t>
            </a:r>
            <a:r>
              <a:rPr lang="en-US" sz="2400" dirty="0" smtClean="0">
                <a:latin typeface="Trebuchet MS" pitchFamily="34" charset="0"/>
              </a:rPr>
              <a:t>the </a:t>
            </a:r>
            <a:r>
              <a:rPr lang="en-US" sz="2400" dirty="0" smtClean="0">
                <a:latin typeface="Trebuchet MS" pitchFamily="34" charset="0"/>
              </a:rPr>
              <a:t>text to show, </a:t>
            </a:r>
            <a:r>
              <a:rPr lang="en-US" sz="2400" dirty="0" smtClean="0">
                <a:latin typeface="Trebuchet MS" pitchFamily="34" charset="0"/>
              </a:rPr>
              <a:t>and click the </a:t>
            </a:r>
            <a:r>
              <a:rPr lang="en-US" sz="2400" i="1" dirty="0" smtClean="0">
                <a:latin typeface="Trebuchet MS" pitchFamily="34" charset="0"/>
              </a:rPr>
              <a:t>L</a:t>
            </a:r>
            <a:r>
              <a:rPr lang="en-US" sz="2400" dirty="0" smtClean="0">
                <a:latin typeface="Trebuchet MS" pitchFamily="34" charset="0"/>
              </a:rPr>
              <a:t>ink </a:t>
            </a:r>
            <a:r>
              <a:rPr lang="en-US" sz="2400" dirty="0" smtClean="0">
                <a:latin typeface="Trebuchet MS" pitchFamily="34" charset="0"/>
              </a:rPr>
              <a:t>button to make </a:t>
            </a:r>
            <a:r>
              <a:rPr lang="en-US" sz="2400" dirty="0" smtClean="0">
                <a:latin typeface="Trebuchet MS" pitchFamily="34" charset="0"/>
              </a:rPr>
              <a:t>a we link.  </a:t>
            </a:r>
            <a:r>
              <a:rPr lang="en-US" sz="2400" dirty="0" smtClean="0">
                <a:latin typeface="Trebuchet MS" pitchFamily="34" charset="0"/>
              </a:rPr>
              <a:t>Add some explanation if you like about the resource, </a:t>
            </a:r>
            <a:r>
              <a:rPr lang="en-US" sz="2400" dirty="0" smtClean="0">
                <a:latin typeface="Trebuchet MS" pitchFamily="34" charset="0"/>
              </a:rPr>
              <a:t>for example, something </a:t>
            </a:r>
            <a:r>
              <a:rPr lang="en-US" sz="2400" dirty="0" smtClean="0">
                <a:latin typeface="Trebuchet MS" pitchFamily="34" charset="0"/>
              </a:rPr>
              <a:t>on the </a:t>
            </a:r>
            <a:r>
              <a:rPr lang="en-US" sz="2400" dirty="0" smtClean="0">
                <a:latin typeface="Trebuchet MS" pitchFamily="34" charset="0"/>
              </a:rPr>
              <a:t>credibility </a:t>
            </a:r>
            <a:r>
              <a:rPr lang="en-US" sz="2400" dirty="0" smtClean="0">
                <a:latin typeface="Trebuchet MS" pitchFamily="34" charset="0"/>
              </a:rPr>
              <a:t>of </a:t>
            </a:r>
            <a:r>
              <a:rPr lang="en-US" sz="2400" dirty="0" smtClean="0">
                <a:latin typeface="Trebuchet MS" pitchFamily="34" charset="0"/>
              </a:rPr>
              <a:t>the source, or why students will need to reference this resource in the future. </a:t>
            </a:r>
            <a:endParaRPr lang="en-US" sz="2400" dirty="0" smtClean="0">
              <a:latin typeface="Trebuchet MS" pitchFamily="34" charset="0"/>
            </a:endParaRPr>
          </a:p>
          <a:p>
            <a:endParaRPr lang="en-US" sz="2400" dirty="0">
              <a:latin typeface="Trebuchet MS" pitchFamily="34" charset="0"/>
            </a:endParaRPr>
          </a:p>
        </p:txBody>
      </p:sp>
    </p:spTree>
    <p:extLst>
      <p:ext uri="{BB962C8B-B14F-4D97-AF65-F5344CB8AC3E}">
        <p14:creationId xmlns:p14="http://schemas.microsoft.com/office/powerpoint/2010/main" val="2341546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Now that you have added some content...</a:t>
            </a:r>
          </a:p>
          <a:p>
            <a:r>
              <a:rPr lang="en-US" sz="2400" dirty="0" smtClean="0">
                <a:latin typeface="Trebuchet MS" pitchFamily="34" charset="0"/>
              </a:rPr>
              <a:t>Look again at the class </a:t>
            </a:r>
            <a:r>
              <a:rPr lang="en-US" sz="2400" dirty="0" smtClean="0">
                <a:latin typeface="Trebuchet MS" pitchFamily="34" charset="0"/>
              </a:rPr>
              <a:t>pages </a:t>
            </a:r>
            <a:r>
              <a:rPr lang="en-US" sz="2400" dirty="0" smtClean="0">
                <a:latin typeface="Trebuchet MS" pitchFamily="34" charset="0"/>
              </a:rPr>
              <a:t>- there are now icons and listings for the readings, handouts, and resources you added.</a:t>
            </a:r>
          </a:p>
          <a:p>
            <a:r>
              <a:rPr lang="en-US" sz="2400" dirty="0" smtClean="0">
                <a:latin typeface="Trebuchet MS" pitchFamily="34" charset="0"/>
              </a:rPr>
              <a:t>Assignments show up the week </a:t>
            </a:r>
            <a:r>
              <a:rPr lang="en-US" sz="2400" i="1" dirty="0" smtClean="0">
                <a:latin typeface="Trebuchet MS" pitchFamily="34" charset="0"/>
              </a:rPr>
              <a:t>before </a:t>
            </a:r>
            <a:r>
              <a:rPr lang="en-US" sz="2400" dirty="0" smtClean="0">
                <a:latin typeface="Trebuchet MS" pitchFamily="34" charset="0"/>
              </a:rPr>
              <a:t>they are due, as well as the week they </a:t>
            </a:r>
            <a:r>
              <a:rPr lang="en-US" sz="2400" i="1" dirty="0" smtClean="0">
                <a:latin typeface="Trebuchet MS" pitchFamily="34" charset="0"/>
              </a:rPr>
              <a:t>are </a:t>
            </a:r>
            <a:r>
              <a:rPr lang="en-US" sz="2400" dirty="0" smtClean="0">
                <a:latin typeface="Trebuchet MS" pitchFamily="34" charset="0"/>
              </a:rPr>
              <a:t>due.</a:t>
            </a:r>
          </a:p>
          <a:p>
            <a:r>
              <a:rPr lang="en-US" sz="2400" dirty="0" smtClean="0">
                <a:latin typeface="Trebuchet MS" pitchFamily="34" charset="0"/>
              </a:rPr>
              <a:t>If you want to change or add weeks for some content, </a:t>
            </a:r>
            <a:r>
              <a:rPr lang="en-US" sz="2400" dirty="0" smtClean="0">
                <a:latin typeface="Trebuchet MS" pitchFamily="34" charset="0"/>
              </a:rPr>
              <a:t>or change </a:t>
            </a:r>
            <a:r>
              <a:rPr lang="en-US" sz="2400" i="1" dirty="0" smtClean="0">
                <a:latin typeface="Trebuchet MS" pitchFamily="34" charset="0"/>
              </a:rPr>
              <a:t>optional</a:t>
            </a:r>
            <a:r>
              <a:rPr lang="en-US" sz="2400" dirty="0" smtClean="0">
                <a:latin typeface="Trebuchet MS" pitchFamily="34" charset="0"/>
              </a:rPr>
              <a:t> and </a:t>
            </a:r>
            <a:r>
              <a:rPr lang="en-US" sz="2400" i="1" dirty="0" smtClean="0">
                <a:latin typeface="Trebuchet MS" pitchFamily="34" charset="0"/>
              </a:rPr>
              <a:t>required</a:t>
            </a:r>
            <a:r>
              <a:rPr lang="en-US" sz="2400" dirty="0" smtClean="0">
                <a:latin typeface="Trebuchet MS" pitchFamily="34" charset="0"/>
              </a:rPr>
              <a:t> tags for reading content, just open the tiddler for that content and change the tags.</a:t>
            </a:r>
            <a:endParaRPr lang="en-US" sz="2400" dirty="0">
              <a:latin typeface="Trebuchet MS" pitchFamily="34" charset="0"/>
            </a:endParaRPr>
          </a:p>
        </p:txBody>
      </p:sp>
    </p:spTree>
    <p:extLst>
      <p:ext uri="{BB962C8B-B14F-4D97-AF65-F5344CB8AC3E}">
        <p14:creationId xmlns:p14="http://schemas.microsoft.com/office/powerpoint/2010/main" val="2027715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a:xfrm>
            <a:off x="457200" y="1600200"/>
            <a:ext cx="6477000" cy="4525963"/>
          </a:xfrm>
        </p:spPr>
        <p:txBody>
          <a:bodyPr>
            <a:normAutofit/>
          </a:bodyPr>
          <a:lstStyle/>
          <a:p>
            <a:pPr marL="0" indent="0">
              <a:buNone/>
            </a:pPr>
            <a:r>
              <a:rPr lang="en-US" sz="2800" b="1" dirty="0" smtClean="0">
                <a:solidFill>
                  <a:srgbClr val="3C2F29"/>
                </a:solidFill>
                <a:latin typeface="Trebuchet MS" pitchFamily="34" charset="0"/>
              </a:rPr>
              <a:t>Why Do This?</a:t>
            </a:r>
          </a:p>
          <a:p>
            <a:r>
              <a:rPr lang="en-US" sz="2800" dirty="0" smtClean="0">
                <a:latin typeface="Trebuchet MS" pitchFamily="34" charset="0"/>
              </a:rPr>
              <a:t>Fried and Hansson (2010) in their book </a:t>
            </a:r>
            <a:r>
              <a:rPr lang="en-US" sz="2800" i="1" dirty="0" smtClean="0">
                <a:latin typeface="Trebuchet MS" pitchFamily="34" charset="0"/>
              </a:rPr>
              <a:t>Rework</a:t>
            </a:r>
            <a:r>
              <a:rPr lang="en-US" sz="2800" dirty="0" smtClean="0">
                <a:latin typeface="Trebuchet MS" pitchFamily="34" charset="0"/>
              </a:rPr>
              <a:t> advocate a mindful approach to envisioning your goals, and shaping every aspect of your work to reach them.  </a:t>
            </a:r>
          </a:p>
          <a:p>
            <a:r>
              <a:rPr lang="en-US" sz="2800" dirty="0" smtClean="0">
                <a:latin typeface="Trebuchet MS" pitchFamily="34" charset="0"/>
              </a:rPr>
              <a:t>One tip they offer (#8) is </a:t>
            </a:r>
          </a:p>
          <a:p>
            <a:pPr marL="400050" lvl="1" indent="0">
              <a:buNone/>
            </a:pPr>
            <a:r>
              <a:rPr lang="en-US" i="1" dirty="0" smtClean="0">
                <a:latin typeface="Trebuchet MS" pitchFamily="34" charset="0"/>
              </a:rPr>
              <a:t>Scratch your own itch</a:t>
            </a:r>
            <a:r>
              <a:rPr lang="en-US" dirty="0" smtClean="0">
                <a:latin typeface="Trebuchet MS" pitchFamily="34" charset="0"/>
              </a:rPr>
              <a:t>.</a:t>
            </a:r>
            <a:r>
              <a:rPr lang="en-US" sz="2400" dirty="0" smtClean="0">
                <a:latin typeface="Trebuchet MS" pitchFamily="34" charset="0"/>
              </a:rPr>
              <a:t> </a:t>
            </a:r>
          </a:p>
          <a:p>
            <a:endParaRPr lang="en-US" sz="2800" dirty="0">
              <a:latin typeface="Trebuchet MS"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1676400"/>
            <a:ext cx="1828800" cy="168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8141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Now take a look at the </a:t>
            </a:r>
            <a:r>
              <a:rPr lang="en-US" sz="2800" i="1" dirty="0" smtClean="0">
                <a:latin typeface="Trebuchet MS" pitchFamily="34" charset="0"/>
              </a:rPr>
              <a:t>Instructor Menu</a:t>
            </a:r>
          </a:p>
          <a:p>
            <a:r>
              <a:rPr lang="en-US" sz="2400" dirty="0" smtClean="0">
                <a:latin typeface="Trebuchet MS" pitchFamily="34" charset="0"/>
              </a:rPr>
              <a:t>You </a:t>
            </a:r>
            <a:r>
              <a:rPr lang="en-US" sz="2400" dirty="0">
                <a:latin typeface="Trebuchet MS" pitchFamily="34" charset="0"/>
              </a:rPr>
              <a:t>can </a:t>
            </a:r>
            <a:r>
              <a:rPr lang="en-US" sz="2400" dirty="0" smtClean="0">
                <a:latin typeface="Trebuchet MS" pitchFamily="34" charset="0"/>
              </a:rPr>
              <a:t>change the course name.</a:t>
            </a:r>
          </a:p>
          <a:p>
            <a:r>
              <a:rPr lang="en-US" sz="2400" dirty="0" smtClean="0">
                <a:latin typeface="Trebuchet MS" pitchFamily="34" charset="0"/>
              </a:rPr>
              <a:t>You can edit the </a:t>
            </a:r>
            <a:r>
              <a:rPr lang="en-US" sz="2400" i="1" dirty="0" smtClean="0">
                <a:latin typeface="Trebuchet MS" pitchFamily="34" charset="0"/>
              </a:rPr>
              <a:t>StartDate</a:t>
            </a:r>
            <a:r>
              <a:rPr lang="en-US" sz="2400" dirty="0" smtClean="0">
                <a:latin typeface="Trebuchet MS" pitchFamily="34" charset="0"/>
              </a:rPr>
              <a:t> tiddler to set the starting date of the semester and have the date of each class show automatically each week on the class page.</a:t>
            </a:r>
          </a:p>
          <a:p>
            <a:r>
              <a:rPr lang="en-US" sz="2400" dirty="0" smtClean="0">
                <a:latin typeface="Trebuchet MS" pitchFamily="34" charset="0"/>
              </a:rPr>
              <a:t>You can also see everything you've entered thus far in a syllabus format by clicking </a:t>
            </a:r>
            <a:r>
              <a:rPr lang="en-US" sz="2400" i="1" dirty="0" smtClean="0">
                <a:latin typeface="Trebuchet MS" pitchFamily="34" charset="0"/>
              </a:rPr>
              <a:t>All Classes</a:t>
            </a:r>
            <a:r>
              <a:rPr lang="en-US" sz="2400" dirty="0" smtClean="0">
                <a:latin typeface="Trebuchet MS" pitchFamily="34" charset="0"/>
              </a:rPr>
              <a:t>, as well as look for any tiddlers you created but did not assign to a week (</a:t>
            </a:r>
            <a:r>
              <a:rPr lang="en-US" sz="2400" i="1" dirty="0" smtClean="0">
                <a:latin typeface="Trebuchet MS" pitchFamily="34" charset="0"/>
              </a:rPr>
              <a:t>Orphaned Course Materials</a:t>
            </a:r>
            <a:r>
              <a:rPr lang="en-US" sz="2400" dirty="0" smtClean="0">
                <a:latin typeface="Trebuchet MS" pitchFamily="34" charset="0"/>
              </a:rPr>
              <a:t>).</a:t>
            </a:r>
            <a:endParaRPr lang="en-US" sz="2400" dirty="0">
              <a:latin typeface="Trebuchet MS" pitchFamily="34" charset="0"/>
            </a:endParaRPr>
          </a:p>
        </p:txBody>
      </p:sp>
    </p:spTree>
    <p:extLst>
      <p:ext uri="{BB962C8B-B14F-4D97-AF65-F5344CB8AC3E}">
        <p14:creationId xmlns:p14="http://schemas.microsoft.com/office/powerpoint/2010/main" val="421580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To add the syllabus</a:t>
            </a:r>
          </a:p>
          <a:p>
            <a:r>
              <a:rPr lang="en-US" sz="2400" dirty="0" smtClean="0">
                <a:latin typeface="Trebuchet MS" pitchFamily="34" charset="0"/>
              </a:rPr>
              <a:t>Simply drag and drop the </a:t>
            </a:r>
            <a:r>
              <a:rPr lang="en-US" sz="2400" dirty="0" smtClean="0">
                <a:latin typeface="Trebuchet MS" pitchFamily="34" charset="0"/>
              </a:rPr>
              <a:t>file onto </a:t>
            </a:r>
            <a:r>
              <a:rPr lang="en-US" sz="2400" dirty="0" smtClean="0">
                <a:latin typeface="Trebuchet MS" pitchFamily="34" charset="0"/>
              </a:rPr>
              <a:t>the TiddlyWiki, and tag it </a:t>
            </a:r>
            <a:r>
              <a:rPr lang="en-US" sz="2400" i="1" dirty="0" smtClean="0">
                <a:latin typeface="Trebuchet MS" pitchFamily="34" charset="0"/>
              </a:rPr>
              <a:t>CourseSyllabus</a:t>
            </a:r>
            <a:r>
              <a:rPr lang="en-US" sz="2400" dirty="0" smtClean="0">
                <a:latin typeface="Trebuchet MS" pitchFamily="34" charset="0"/>
              </a:rPr>
              <a:t>. </a:t>
            </a:r>
            <a:r>
              <a:rPr lang="en-US" sz="2400" dirty="0">
                <a:latin typeface="Trebuchet MS" pitchFamily="34" charset="0"/>
              </a:rPr>
              <a:t>Click </a:t>
            </a:r>
            <a:r>
              <a:rPr lang="en-US" sz="2400" i="1" dirty="0">
                <a:latin typeface="Trebuchet MS" pitchFamily="34" charset="0"/>
              </a:rPr>
              <a:t>EasyEdit</a:t>
            </a:r>
            <a:r>
              <a:rPr lang="en-US" sz="2400" dirty="0">
                <a:latin typeface="Trebuchet MS" pitchFamily="34" charset="0"/>
              </a:rPr>
              <a:t> </a:t>
            </a:r>
            <a:r>
              <a:rPr lang="en-US" sz="2400" dirty="0" smtClean="0">
                <a:latin typeface="Trebuchet MS" pitchFamily="34" charset="0"/>
              </a:rPr>
              <a:t>to add any comments.</a:t>
            </a:r>
          </a:p>
          <a:p>
            <a:r>
              <a:rPr lang="en-US" sz="2400" dirty="0" smtClean="0">
                <a:latin typeface="Trebuchet MS" pitchFamily="34" charset="0"/>
              </a:rPr>
              <a:t>If you need to revise the syllabus, simply repeat this process </a:t>
            </a:r>
            <a:r>
              <a:rPr lang="en-US" sz="2400" dirty="0" smtClean="0">
                <a:latin typeface="Trebuchet MS" pitchFamily="34" charset="0"/>
              </a:rPr>
              <a:t>(it's easiest if the </a:t>
            </a:r>
            <a:r>
              <a:rPr lang="en-US" sz="2400" dirty="0" smtClean="0">
                <a:latin typeface="Trebuchet MS" pitchFamily="34" charset="0"/>
              </a:rPr>
              <a:t>revised syllabus file </a:t>
            </a:r>
            <a:r>
              <a:rPr lang="en-US" sz="2400" dirty="0" smtClean="0">
                <a:latin typeface="Trebuchet MS" pitchFamily="34" charset="0"/>
              </a:rPr>
              <a:t>has the </a:t>
            </a:r>
            <a:r>
              <a:rPr lang="en-US" sz="2400" dirty="0" smtClean="0">
                <a:latin typeface="Trebuchet MS" pitchFamily="34" charset="0"/>
              </a:rPr>
              <a:t>word "revised" in its name), and both will show up using the </a:t>
            </a:r>
            <a:r>
              <a:rPr lang="en-US" sz="2400" i="1" dirty="0" smtClean="0">
                <a:latin typeface="Trebuchet MS" pitchFamily="34" charset="0"/>
              </a:rPr>
              <a:t>Course Syllabus </a:t>
            </a:r>
            <a:r>
              <a:rPr lang="en-US" sz="2400" dirty="0" smtClean="0">
                <a:latin typeface="Trebuchet MS" pitchFamily="34" charset="0"/>
              </a:rPr>
              <a:t>link from the </a:t>
            </a:r>
            <a:r>
              <a:rPr lang="en-US" sz="2400" i="1" dirty="0" smtClean="0">
                <a:latin typeface="Trebuchet MS" pitchFamily="34" charset="0"/>
              </a:rPr>
              <a:t>MainMenu.</a:t>
            </a:r>
            <a:endParaRPr lang="en-US" sz="2400" i="1" dirty="0">
              <a:latin typeface="Trebuchet MS" pitchFamily="34" charset="0"/>
            </a:endParaRPr>
          </a:p>
        </p:txBody>
      </p:sp>
    </p:spTree>
    <p:extLst>
      <p:ext uri="{BB962C8B-B14F-4D97-AF65-F5344CB8AC3E}">
        <p14:creationId xmlns:p14="http://schemas.microsoft.com/office/powerpoint/2010/main" val="248737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Now take a look at the </a:t>
            </a:r>
            <a:r>
              <a:rPr lang="en-US" sz="2800" i="1" dirty="0" smtClean="0">
                <a:latin typeface="Trebuchet MS" pitchFamily="34" charset="0"/>
              </a:rPr>
              <a:t>MainMenu</a:t>
            </a:r>
          </a:p>
          <a:p>
            <a:r>
              <a:rPr lang="en-US" sz="2400" dirty="0" smtClean="0">
                <a:latin typeface="Trebuchet MS" pitchFamily="34" charset="0"/>
              </a:rPr>
              <a:t>You can see </a:t>
            </a:r>
            <a:r>
              <a:rPr lang="en-US" sz="2400" dirty="0" smtClean="0">
                <a:latin typeface="Trebuchet MS" pitchFamily="34" charset="0"/>
              </a:rPr>
              <a:t>on the right there </a:t>
            </a:r>
            <a:r>
              <a:rPr lang="en-US" sz="2400" dirty="0" smtClean="0">
                <a:latin typeface="Trebuchet MS" pitchFamily="34" charset="0"/>
              </a:rPr>
              <a:t>are links for all assignments, handouts... as well as a list of recent changes to the TiddlyWiki.  This helps students stay up to date and organized.</a:t>
            </a:r>
          </a:p>
          <a:p>
            <a:r>
              <a:rPr lang="en-US" sz="2400" dirty="0" smtClean="0">
                <a:latin typeface="Trebuchet MS" pitchFamily="34" charset="0"/>
              </a:rPr>
              <a:t>If you click "</a:t>
            </a:r>
            <a:r>
              <a:rPr lang="en-US" sz="2400" dirty="0">
                <a:latin typeface="Trebuchet MS" pitchFamily="34" charset="0"/>
              </a:rPr>
              <a:t>New Tiddler" and tag it </a:t>
            </a:r>
            <a:r>
              <a:rPr lang="en-US" sz="2400" i="1" dirty="0" smtClean="0">
                <a:latin typeface="Trebuchet MS" pitchFamily="34" charset="0"/>
              </a:rPr>
              <a:t>ClassMaterialMenu</a:t>
            </a:r>
            <a:r>
              <a:rPr lang="en-US" sz="2400" dirty="0" smtClean="0">
                <a:latin typeface="Trebuchet MS" pitchFamily="34" charset="0"/>
              </a:rPr>
              <a:t>, it will show up on the MainMenu on the right side just below the </a:t>
            </a:r>
            <a:r>
              <a:rPr lang="en-US" sz="2400" i="1" dirty="0" smtClean="0">
                <a:latin typeface="Trebuchet MS" pitchFamily="34" charset="0"/>
              </a:rPr>
              <a:t>Recent Updates</a:t>
            </a:r>
            <a:r>
              <a:rPr lang="en-US" sz="2400" dirty="0" smtClean="0">
                <a:latin typeface="Trebuchet MS" pitchFamily="34" charset="0"/>
              </a:rPr>
              <a:t> link. This </a:t>
            </a:r>
            <a:r>
              <a:rPr lang="en-US" sz="2400" dirty="0" smtClean="0">
                <a:latin typeface="Trebuchet MS" pitchFamily="34" charset="0"/>
              </a:rPr>
              <a:t>makes it easy to add </a:t>
            </a:r>
            <a:r>
              <a:rPr lang="en-US" sz="2400" dirty="0" smtClean="0">
                <a:latin typeface="Trebuchet MS" pitchFamily="34" charset="0"/>
              </a:rPr>
              <a:t>a new menu item for any additional points you want here (e.g., </a:t>
            </a:r>
            <a:r>
              <a:rPr lang="en-US" sz="2400" i="1" dirty="0" smtClean="0">
                <a:latin typeface="Trebuchet MS" pitchFamily="34" charset="0"/>
              </a:rPr>
              <a:t>Course Policies</a:t>
            </a:r>
            <a:r>
              <a:rPr lang="en-US" sz="2400" dirty="0" smtClean="0">
                <a:latin typeface="Trebuchet MS" pitchFamily="34" charset="0"/>
              </a:rPr>
              <a:t>, </a:t>
            </a:r>
            <a:r>
              <a:rPr lang="en-US" sz="2400" i="1" dirty="0" smtClean="0">
                <a:latin typeface="Trebuchet MS" pitchFamily="34" charset="0"/>
              </a:rPr>
              <a:t>Contacting </a:t>
            </a:r>
            <a:r>
              <a:rPr lang="en-US" sz="2400" i="1" dirty="0" smtClean="0">
                <a:latin typeface="Trebuchet MS" pitchFamily="34" charset="0"/>
              </a:rPr>
              <a:t>The Instructor</a:t>
            </a:r>
            <a:r>
              <a:rPr lang="en-US" sz="2400" dirty="0" smtClean="0">
                <a:latin typeface="Trebuchet MS" pitchFamily="34" charset="0"/>
              </a:rPr>
              <a:t>, S</a:t>
            </a:r>
            <a:r>
              <a:rPr lang="en-US" sz="2400" i="1" dirty="0" smtClean="0">
                <a:latin typeface="Trebuchet MS" pitchFamily="34" charset="0"/>
              </a:rPr>
              <a:t>ubmitting Lab Assignments</a:t>
            </a:r>
            <a:r>
              <a:rPr lang="en-US" sz="2400" dirty="0" smtClean="0">
                <a:latin typeface="Trebuchet MS" pitchFamily="34" charset="0"/>
              </a:rPr>
              <a:t>, </a:t>
            </a:r>
            <a:r>
              <a:rPr lang="en-US" sz="2400" dirty="0" smtClean="0">
                <a:latin typeface="Trebuchet MS" pitchFamily="34" charset="0"/>
              </a:rPr>
              <a:t>etc</a:t>
            </a:r>
            <a:r>
              <a:rPr lang="en-US" sz="2400" dirty="0" smtClean="0">
                <a:latin typeface="Trebuchet MS" pitchFamily="34" charset="0"/>
              </a:rPr>
              <a:t>...).</a:t>
            </a:r>
            <a:endParaRPr lang="en-US" sz="2400" dirty="0">
              <a:latin typeface="Trebuchet MS" pitchFamily="34" charset="0"/>
            </a:endParaRPr>
          </a:p>
        </p:txBody>
      </p:sp>
    </p:spTree>
    <p:extLst>
      <p:ext uri="{BB962C8B-B14F-4D97-AF65-F5344CB8AC3E}">
        <p14:creationId xmlns:p14="http://schemas.microsoft.com/office/powerpoint/2010/main" val="3603087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Last, upload it to eCollege.</a:t>
            </a:r>
          </a:p>
          <a:p>
            <a:pPr>
              <a:buFont typeface="Arial"/>
              <a:buChar char="•"/>
            </a:pPr>
            <a:r>
              <a:rPr lang="en-US" sz="2400" dirty="0" smtClean="0">
                <a:latin typeface="Trebuchet MS" pitchFamily="34" charset="0"/>
              </a:rPr>
              <a:t>First, </a:t>
            </a:r>
            <a:r>
              <a:rPr lang="en-US" sz="2400" i="1" dirty="0" smtClean="0">
                <a:latin typeface="Trebuchet MS" pitchFamily="34" charset="0"/>
              </a:rPr>
              <a:t>Save changes</a:t>
            </a:r>
            <a:r>
              <a:rPr lang="en-US" sz="2400" dirty="0" smtClean="0">
                <a:latin typeface="Trebuchet MS" pitchFamily="34" charset="0"/>
              </a:rPr>
              <a:t> to save your </a:t>
            </a:r>
            <a:r>
              <a:rPr lang="en-US" sz="2400" dirty="0" smtClean="0">
                <a:latin typeface="Trebuchet MS" pitchFamily="34" charset="0"/>
              </a:rPr>
              <a:t>work.</a:t>
            </a:r>
            <a:endParaRPr lang="en-US" sz="2400" dirty="0" smtClean="0">
              <a:latin typeface="Trebuchet MS" pitchFamily="34" charset="0"/>
            </a:endParaRPr>
          </a:p>
          <a:p>
            <a:pPr>
              <a:buFont typeface="Arial"/>
              <a:buChar char="•"/>
            </a:pPr>
            <a:r>
              <a:rPr lang="en-US" sz="2400" dirty="0" smtClean="0">
                <a:latin typeface="Trebuchet MS" pitchFamily="34" charset="0"/>
              </a:rPr>
              <a:t>Next, upload </a:t>
            </a:r>
            <a:r>
              <a:rPr lang="en-US" sz="2400" dirty="0">
                <a:latin typeface="Trebuchet MS" pitchFamily="34" charset="0"/>
              </a:rPr>
              <a:t>the </a:t>
            </a:r>
            <a:r>
              <a:rPr lang="en-US" sz="2400" dirty="0" err="1">
                <a:latin typeface="Trebuchet MS" pitchFamily="34" charset="0"/>
              </a:rPr>
              <a:t>TiddlyWiki</a:t>
            </a:r>
            <a:r>
              <a:rPr lang="en-US" sz="2400" dirty="0">
                <a:latin typeface="Trebuchet MS" pitchFamily="34" charset="0"/>
              </a:rPr>
              <a:t> </a:t>
            </a:r>
            <a:r>
              <a:rPr lang="en-US" sz="2400" dirty="0" smtClean="0">
                <a:latin typeface="Trebuchet MS" pitchFamily="34" charset="0"/>
              </a:rPr>
              <a:t>and related files (or a zip </a:t>
            </a:r>
            <a:r>
              <a:rPr lang="en-US" sz="2400" dirty="0" smtClean="0">
                <a:latin typeface="Trebuchet MS" pitchFamily="34" charset="0"/>
              </a:rPr>
              <a:t>file) as </a:t>
            </a:r>
            <a:r>
              <a:rPr lang="en-US" sz="2400" dirty="0">
                <a:latin typeface="Trebuchet MS" pitchFamily="34" charset="0"/>
              </a:rPr>
              <a:t>you would any other </a:t>
            </a:r>
            <a:r>
              <a:rPr lang="en-US" sz="2400" dirty="0" smtClean="0">
                <a:latin typeface="Trebuchet MS" pitchFamily="34" charset="0"/>
              </a:rPr>
              <a:t>documents </a:t>
            </a:r>
            <a:r>
              <a:rPr lang="en-US" sz="2400" dirty="0" smtClean="0">
                <a:latin typeface="Trebuchet MS" pitchFamily="34" charset="0"/>
              </a:rPr>
              <a:t>into eCollege.  </a:t>
            </a:r>
          </a:p>
          <a:p>
            <a:pPr>
              <a:buFont typeface="Arial"/>
              <a:buChar char="•"/>
            </a:pPr>
            <a:r>
              <a:rPr lang="en-US" sz="2400" dirty="0" smtClean="0">
                <a:latin typeface="Trebuchet MS" pitchFamily="34" charset="0"/>
              </a:rPr>
              <a:t>Create </a:t>
            </a:r>
            <a:r>
              <a:rPr lang="en-US" sz="2400" dirty="0">
                <a:latin typeface="Trebuchet MS" pitchFamily="34" charset="0"/>
              </a:rPr>
              <a:t>a "week" </a:t>
            </a:r>
            <a:r>
              <a:rPr lang="en-US" sz="2400" dirty="0" smtClean="0">
                <a:latin typeface="Trebuchet MS" pitchFamily="34" charset="0"/>
              </a:rPr>
              <a:t>or sidebar tab (like "Meetings").</a:t>
            </a:r>
            <a:endParaRPr lang="en-US" sz="2400" dirty="0">
              <a:latin typeface="Trebuchet MS" pitchFamily="34" charset="0"/>
            </a:endParaRPr>
          </a:p>
          <a:p>
            <a:pPr>
              <a:buFont typeface="Arial"/>
              <a:buChar char="•"/>
            </a:pPr>
            <a:r>
              <a:rPr lang="en-US" sz="2400" dirty="0" smtClean="0">
                <a:latin typeface="Trebuchet MS" pitchFamily="34" charset="0"/>
              </a:rPr>
              <a:t>Go </a:t>
            </a:r>
            <a:r>
              <a:rPr lang="en-US" sz="2400" dirty="0">
                <a:latin typeface="Trebuchet MS" pitchFamily="34" charset="0"/>
              </a:rPr>
              <a:t>to the Author tab of that "week</a:t>
            </a:r>
            <a:r>
              <a:rPr lang="en-US" sz="2400" dirty="0" smtClean="0">
                <a:latin typeface="Trebuchet MS" pitchFamily="34" charset="0"/>
              </a:rPr>
              <a:t>" and click </a:t>
            </a:r>
            <a:r>
              <a:rPr lang="en-US" sz="2400" dirty="0">
                <a:latin typeface="Trebuchet MS" pitchFamily="34" charset="0"/>
              </a:rPr>
              <a:t>the &lt;HTML&gt; tab below the edit </a:t>
            </a:r>
            <a:r>
              <a:rPr lang="en-US" sz="2400" dirty="0" smtClean="0">
                <a:latin typeface="Trebuchet MS" pitchFamily="34" charset="0"/>
              </a:rPr>
              <a:t>window.</a:t>
            </a:r>
            <a:endParaRPr lang="en-US" sz="2400" dirty="0">
              <a:latin typeface="Trebuchet MS" pitchFamily="34" charset="0"/>
            </a:endParaRPr>
          </a:p>
          <a:p>
            <a:pPr>
              <a:buFont typeface="Arial"/>
              <a:buChar char="•"/>
            </a:pPr>
            <a:r>
              <a:rPr lang="en-US" sz="2400" dirty="0">
                <a:latin typeface="Trebuchet MS" pitchFamily="34" charset="0"/>
              </a:rPr>
              <a:t>Copy and paste the code </a:t>
            </a:r>
            <a:r>
              <a:rPr lang="en-US" sz="2400" dirty="0" smtClean="0">
                <a:latin typeface="Trebuchet MS" pitchFamily="34" charset="0"/>
              </a:rPr>
              <a:t>from the </a:t>
            </a:r>
            <a:r>
              <a:rPr lang="en-US" sz="2400" i="1" dirty="0">
                <a:latin typeface="Trebuchet MS" pitchFamily="34" charset="0"/>
              </a:rPr>
              <a:t>How Do I Show the </a:t>
            </a:r>
            <a:r>
              <a:rPr lang="en-US" sz="2400" i="1" dirty="0" err="1">
                <a:latin typeface="Trebuchet MS" pitchFamily="34" charset="0"/>
              </a:rPr>
              <a:t>Tiddlywiki</a:t>
            </a:r>
            <a:r>
              <a:rPr lang="en-US" sz="2400" i="1" dirty="0">
                <a:latin typeface="Trebuchet MS" pitchFamily="34" charset="0"/>
              </a:rPr>
              <a:t> in </a:t>
            </a:r>
            <a:r>
              <a:rPr lang="en-US" sz="2400" i="1" dirty="0" smtClean="0">
                <a:latin typeface="Trebuchet MS" pitchFamily="34" charset="0"/>
              </a:rPr>
              <a:t>eCollege</a:t>
            </a:r>
            <a:r>
              <a:rPr lang="en-US" sz="2400" dirty="0" smtClean="0">
                <a:latin typeface="Trebuchet MS" pitchFamily="34" charset="0"/>
              </a:rPr>
              <a:t>? link</a:t>
            </a:r>
            <a:r>
              <a:rPr lang="en-US" sz="2400" dirty="0" smtClean="0">
                <a:latin typeface="Trebuchet MS" pitchFamily="34" charset="0"/>
              </a:rPr>
              <a:t>.</a:t>
            </a:r>
            <a:endParaRPr lang="en-US" sz="2400" dirty="0">
              <a:latin typeface="Trebuchet MS" pitchFamily="34" charset="0"/>
            </a:endParaRPr>
          </a:p>
          <a:p>
            <a:pPr>
              <a:buFont typeface="Arial"/>
              <a:buChar char="•"/>
            </a:pPr>
            <a:r>
              <a:rPr lang="en-US" sz="2400" dirty="0" smtClean="0">
                <a:latin typeface="Trebuchet MS" pitchFamily="34" charset="0"/>
              </a:rPr>
              <a:t>Save and then view </a:t>
            </a:r>
            <a:r>
              <a:rPr lang="en-US" sz="2400" dirty="0">
                <a:latin typeface="Trebuchet MS" pitchFamily="34" charset="0"/>
              </a:rPr>
              <a:t>the page from the Course tab (to see what students see</a:t>
            </a:r>
            <a:r>
              <a:rPr lang="en-US" sz="2400" dirty="0" smtClean="0">
                <a:latin typeface="Trebuchet MS" pitchFamily="34" charset="0"/>
              </a:rPr>
              <a:t>).</a:t>
            </a:r>
            <a:endParaRPr lang="en-US" sz="2400" dirty="0">
              <a:latin typeface="Trebuchet MS" pitchFamily="34" charset="0"/>
            </a:endParaRPr>
          </a:p>
          <a:p>
            <a:pPr marL="0" indent="0">
              <a:buNone/>
            </a:pPr>
            <a:endParaRPr lang="en-US" sz="2800" dirty="0">
              <a:latin typeface="Trebuchet MS" pitchFamily="34" charset="0"/>
            </a:endParaRPr>
          </a:p>
        </p:txBody>
      </p:sp>
    </p:spTree>
    <p:extLst>
      <p:ext uri="{BB962C8B-B14F-4D97-AF65-F5344CB8AC3E}">
        <p14:creationId xmlns:p14="http://schemas.microsoft.com/office/powerpoint/2010/main" val="737825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dirty="0" smtClean="0">
                <a:latin typeface="Trebuchet MS" pitchFamily="34" charset="0"/>
              </a:rPr>
              <a:t>Future ideas:</a:t>
            </a:r>
            <a:endParaRPr lang="en-US" sz="2800" dirty="0" smtClean="0">
              <a:latin typeface="Trebuchet MS" pitchFamily="34" charset="0"/>
            </a:endParaRPr>
          </a:p>
          <a:p>
            <a:pPr>
              <a:buFont typeface="Arial"/>
              <a:buChar char="•"/>
            </a:pPr>
            <a:r>
              <a:rPr lang="en-US" sz="2400" dirty="0" smtClean="0">
                <a:latin typeface="Trebuchet MS" pitchFamily="34" charset="0"/>
              </a:rPr>
              <a:t>Link to a calendar for assignments and such, like Google maybe...</a:t>
            </a:r>
          </a:p>
          <a:p>
            <a:pPr>
              <a:buFont typeface="Arial"/>
              <a:buChar char="•"/>
            </a:pPr>
            <a:r>
              <a:rPr lang="en-US" sz="2400" dirty="0" smtClean="0">
                <a:latin typeface="Trebuchet MS" pitchFamily="34" charset="0"/>
              </a:rPr>
              <a:t>Make a user manual, with content written by users, maybe using a </a:t>
            </a:r>
            <a:r>
              <a:rPr lang="en-US" sz="2400" dirty="0" err="1" smtClean="0">
                <a:latin typeface="Trebuchet MS" pitchFamily="34" charset="0"/>
              </a:rPr>
              <a:t>TiddlyWiki</a:t>
            </a:r>
            <a:r>
              <a:rPr lang="en-US" sz="2400" dirty="0" smtClean="0">
                <a:latin typeface="Trebuchet MS" pitchFamily="34" charset="0"/>
              </a:rPr>
              <a:t>...</a:t>
            </a:r>
          </a:p>
          <a:p>
            <a:pPr>
              <a:buFont typeface="Arial"/>
              <a:buChar char="•"/>
            </a:pPr>
            <a:r>
              <a:rPr lang="en-US" sz="2400" dirty="0" smtClean="0">
                <a:latin typeface="Trebuchet MS" pitchFamily="34" charset="0"/>
              </a:rPr>
              <a:t>Work in objectives across assignments, materials, and class meetings...</a:t>
            </a:r>
          </a:p>
          <a:p>
            <a:pPr>
              <a:buFont typeface="Arial"/>
              <a:buChar char="•"/>
            </a:pPr>
            <a:r>
              <a:rPr lang="en-US" sz="2400" dirty="0" smtClean="0">
                <a:latin typeface="Trebuchet MS" pitchFamily="34" charset="0"/>
              </a:rPr>
              <a:t>Add theming options...</a:t>
            </a:r>
          </a:p>
          <a:p>
            <a:pPr>
              <a:buFont typeface="Arial"/>
              <a:buChar char="•"/>
            </a:pPr>
            <a:r>
              <a:rPr lang="en-US" sz="2400" dirty="0" smtClean="0">
                <a:latin typeface="Trebuchet MS" pitchFamily="34" charset="0"/>
              </a:rPr>
              <a:t>Improve the quiz plugin for self-study quizzes...</a:t>
            </a:r>
          </a:p>
          <a:p>
            <a:pPr>
              <a:buFont typeface="Arial"/>
              <a:buChar char="•"/>
            </a:pPr>
            <a:r>
              <a:rPr lang="en-US" sz="2400" dirty="0" smtClean="0">
                <a:latin typeface="Trebuchet MS" pitchFamily="34" charset="0"/>
              </a:rPr>
              <a:t>Import ability for notes for Departments or students...</a:t>
            </a:r>
            <a:endParaRPr lang="en-US" sz="2400" dirty="0">
              <a:latin typeface="Trebuchet MS" pitchFamily="34" charset="0"/>
            </a:endParaRPr>
          </a:p>
          <a:p>
            <a:pPr marL="0" indent="0">
              <a:buNone/>
            </a:pPr>
            <a:endParaRPr lang="en-US" sz="2800" dirty="0">
              <a:latin typeface="Trebuchet MS" pitchFamily="34" charset="0"/>
            </a:endParaRPr>
          </a:p>
        </p:txBody>
      </p:sp>
    </p:spTree>
    <p:extLst>
      <p:ext uri="{BB962C8B-B14F-4D97-AF65-F5344CB8AC3E}">
        <p14:creationId xmlns:p14="http://schemas.microsoft.com/office/powerpoint/2010/main" val="41133548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chor="ctr">
            <a:normAutofit/>
          </a:bodyPr>
          <a:lstStyle/>
          <a:p>
            <a:pPr marL="0" indent="0" algn="ctr">
              <a:buNone/>
            </a:pPr>
            <a:r>
              <a:rPr lang="en-US" sz="8800" dirty="0" smtClean="0">
                <a:latin typeface="Blackadder ITC" pitchFamily="82" charset="0"/>
              </a:rPr>
              <a:t>Fin</a:t>
            </a:r>
            <a:endParaRPr lang="en-US" sz="8800" dirty="0">
              <a:latin typeface="Blackadder ITC" pitchFamily="82" charset="0"/>
            </a:endParaRPr>
          </a:p>
        </p:txBody>
      </p:sp>
    </p:spTree>
    <p:extLst>
      <p:ext uri="{BB962C8B-B14F-4D97-AF65-F5344CB8AC3E}">
        <p14:creationId xmlns:p14="http://schemas.microsoft.com/office/powerpoint/2010/main" val="3321954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b="1" dirty="0" smtClean="0">
                <a:solidFill>
                  <a:srgbClr val="3C2F29"/>
                </a:solidFill>
                <a:latin typeface="Trebuchet MS" pitchFamily="34" charset="0"/>
              </a:rPr>
              <a:t>Things About eCollege That Make Me Itchy</a:t>
            </a:r>
          </a:p>
          <a:p>
            <a:r>
              <a:rPr lang="en-US" sz="2800" dirty="0" smtClean="0">
                <a:latin typeface="Trebuchet MS" pitchFamily="34" charset="0"/>
              </a:rPr>
              <a:t>There's no search function</a:t>
            </a:r>
          </a:p>
        </p:txBody>
      </p:sp>
    </p:spTree>
    <p:extLst>
      <p:ext uri="{BB962C8B-B14F-4D97-AF65-F5344CB8AC3E}">
        <p14:creationId xmlns:p14="http://schemas.microsoft.com/office/powerpoint/2010/main" val="2499112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b="1" dirty="0">
                <a:solidFill>
                  <a:srgbClr val="3C2F29"/>
                </a:solidFill>
                <a:latin typeface="Trebuchet MS" pitchFamily="34" charset="0"/>
              </a:rPr>
              <a:t>Things About eCollege That Make Me Itchy</a:t>
            </a:r>
          </a:p>
          <a:p>
            <a:r>
              <a:rPr lang="en-US" sz="2800" dirty="0" smtClean="0">
                <a:latin typeface="Trebuchet MS" pitchFamily="34" charset="0"/>
              </a:rPr>
              <a:t>There's no search function</a:t>
            </a:r>
          </a:p>
          <a:p>
            <a:r>
              <a:rPr lang="en-US" sz="2800" dirty="0" smtClean="0">
                <a:latin typeface="Trebuchet MS" pitchFamily="34" charset="0"/>
              </a:rPr>
              <a:t>Site-design tools are poor, and the site-building requirements interrupt each step of site design</a:t>
            </a:r>
          </a:p>
        </p:txBody>
      </p:sp>
    </p:spTree>
    <p:extLst>
      <p:ext uri="{BB962C8B-B14F-4D97-AF65-F5344CB8AC3E}">
        <p14:creationId xmlns:p14="http://schemas.microsoft.com/office/powerpoint/2010/main" val="2310405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b="1" dirty="0">
                <a:solidFill>
                  <a:srgbClr val="3C2F29"/>
                </a:solidFill>
                <a:latin typeface="Trebuchet MS" pitchFamily="34" charset="0"/>
              </a:rPr>
              <a:t>Things About eCollege That Make Me Itchy</a:t>
            </a:r>
          </a:p>
          <a:p>
            <a:r>
              <a:rPr lang="en-US" sz="2800" dirty="0" smtClean="0">
                <a:latin typeface="Trebuchet MS" pitchFamily="34" charset="0"/>
              </a:rPr>
              <a:t>There's no search function</a:t>
            </a:r>
          </a:p>
          <a:p>
            <a:r>
              <a:rPr lang="en-US" sz="2800" dirty="0">
                <a:latin typeface="Trebuchet MS" pitchFamily="34" charset="0"/>
              </a:rPr>
              <a:t>Site-design tools are poor, and the site-building requirements interrupt each step of site design</a:t>
            </a:r>
          </a:p>
          <a:p>
            <a:r>
              <a:rPr lang="en-US" sz="2800" dirty="0" smtClean="0">
                <a:latin typeface="Trebuchet MS" pitchFamily="34" charset="0"/>
              </a:rPr>
              <a:t>There's no framework to help students</a:t>
            </a:r>
          </a:p>
        </p:txBody>
      </p:sp>
    </p:spTree>
    <p:extLst>
      <p:ext uri="{BB962C8B-B14F-4D97-AF65-F5344CB8AC3E}">
        <p14:creationId xmlns:p14="http://schemas.microsoft.com/office/powerpoint/2010/main" val="1693924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b="1" dirty="0">
                <a:solidFill>
                  <a:srgbClr val="3C2F29"/>
                </a:solidFill>
                <a:latin typeface="Trebuchet MS" pitchFamily="34" charset="0"/>
              </a:rPr>
              <a:t>Things About eCollege That Make Me Itchy</a:t>
            </a:r>
          </a:p>
          <a:p>
            <a:r>
              <a:rPr lang="en-US" sz="2800" dirty="0" smtClean="0">
                <a:latin typeface="Trebuchet MS" pitchFamily="34" charset="0"/>
              </a:rPr>
              <a:t>There's no search function</a:t>
            </a:r>
          </a:p>
          <a:p>
            <a:r>
              <a:rPr lang="en-US" sz="2800" dirty="0">
                <a:latin typeface="Trebuchet MS" pitchFamily="34" charset="0"/>
              </a:rPr>
              <a:t>Site-design tools are poor, and the site-building requirements interrupt each step of site design</a:t>
            </a:r>
          </a:p>
          <a:p>
            <a:r>
              <a:rPr lang="en-US" sz="2800" dirty="0" smtClean="0">
                <a:latin typeface="Trebuchet MS" pitchFamily="34" charset="0"/>
              </a:rPr>
              <a:t>There's no framework to help students</a:t>
            </a:r>
          </a:p>
          <a:p>
            <a:r>
              <a:rPr lang="en-US" sz="2800" dirty="0" smtClean="0">
                <a:latin typeface="Trebuchet MS" pitchFamily="34" charset="0"/>
              </a:rPr>
              <a:t>It's not portable</a:t>
            </a:r>
            <a:endParaRPr lang="en-US" sz="2800" dirty="0">
              <a:latin typeface="Trebuchet MS" pitchFamily="34" charset="0"/>
            </a:endParaRPr>
          </a:p>
        </p:txBody>
      </p:sp>
    </p:spTree>
    <p:extLst>
      <p:ext uri="{BB962C8B-B14F-4D97-AF65-F5344CB8AC3E}">
        <p14:creationId xmlns:p14="http://schemas.microsoft.com/office/powerpoint/2010/main" val="1805110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a:xfrm>
            <a:off x="457200" y="1600200"/>
            <a:ext cx="6172200" cy="4525963"/>
          </a:xfrm>
        </p:spPr>
        <p:txBody>
          <a:bodyPr>
            <a:normAutofit/>
          </a:bodyPr>
          <a:lstStyle/>
          <a:p>
            <a:pPr marL="0" indent="0">
              <a:buNone/>
            </a:pPr>
            <a:r>
              <a:rPr lang="en-US" sz="2800" b="1" dirty="0" smtClean="0">
                <a:solidFill>
                  <a:srgbClr val="3C2F29"/>
                </a:solidFill>
                <a:latin typeface="Trebuchet MS" pitchFamily="34" charset="0"/>
              </a:rPr>
              <a:t>And the Scratch?</a:t>
            </a:r>
          </a:p>
          <a:p>
            <a:pPr marL="0" indent="0">
              <a:buNone/>
            </a:pPr>
            <a:r>
              <a:rPr lang="en-US" sz="2800" dirty="0" smtClean="0">
                <a:latin typeface="Trebuchet MS" pitchFamily="34" charset="0"/>
              </a:rPr>
              <a:t>You know of </a:t>
            </a:r>
            <a:r>
              <a:rPr lang="en-US" sz="2800" i="1" dirty="0" smtClean="0">
                <a:latin typeface="Trebuchet MS" pitchFamily="34" charset="0"/>
              </a:rPr>
              <a:t>Wikipedia</a:t>
            </a:r>
            <a:r>
              <a:rPr lang="en-US" sz="2800" dirty="0" smtClean="0">
                <a:latin typeface="Trebuchet MS" pitchFamily="34" charset="0"/>
              </a:rPr>
              <a:t> of course... Back in 2004, Jeremy Ruston wanted something similar to save information important to him, but just needed something small and simple, something </a:t>
            </a:r>
            <a:r>
              <a:rPr lang="en-US" sz="2800" i="1" dirty="0" smtClean="0">
                <a:latin typeface="Trebuchet MS" pitchFamily="34" charset="0"/>
              </a:rPr>
              <a:t>tiddly</a:t>
            </a:r>
            <a:r>
              <a:rPr lang="en-US" sz="2800" dirty="0" smtClean="0">
                <a:latin typeface="Trebuchet MS" pitchFamily="34" charset="0"/>
              </a:rPr>
              <a:t>....</a:t>
            </a:r>
          </a:p>
          <a:p>
            <a:pPr marL="0" indent="0">
              <a:buNone/>
            </a:pPr>
            <a:endParaRPr lang="en-US" sz="2800" dirty="0">
              <a:latin typeface="Trebuchet MS" pitchFamily="34" charset="0"/>
            </a:endParaRPr>
          </a:p>
          <a:p>
            <a:pPr marL="0" indent="0">
              <a:buNone/>
            </a:pPr>
            <a:r>
              <a:rPr lang="en-US" sz="2800" dirty="0" smtClean="0">
                <a:latin typeface="Trebuchet MS" pitchFamily="34" charset="0"/>
              </a:rPr>
              <a:t>30 updates later...</a:t>
            </a:r>
          </a:p>
          <a:p>
            <a:pPr marL="0" indent="0">
              <a:buNone/>
            </a:pPr>
            <a:endParaRPr lang="en-US" sz="2800" dirty="0">
              <a:latin typeface="Trebuchet MS" pitchFamily="34" charset="0"/>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8176" y="1648226"/>
            <a:ext cx="1918149" cy="2390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8286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pPr marL="0" indent="0">
              <a:buNone/>
            </a:pPr>
            <a:r>
              <a:rPr lang="en-US" sz="2800" b="1" dirty="0" smtClean="0">
                <a:solidFill>
                  <a:srgbClr val="3C2F29"/>
                </a:solidFill>
                <a:latin typeface="Trebuchet MS" pitchFamily="34" charset="0"/>
              </a:rPr>
              <a:t>TiddlyWiki Was Born</a:t>
            </a:r>
          </a:p>
          <a:p>
            <a:pPr marL="0" indent="0">
              <a:buNone/>
            </a:pPr>
            <a:r>
              <a:rPr lang="en-US" sz="2800" dirty="0" smtClean="0">
                <a:latin typeface="Trebuchet MS" pitchFamily="34" charset="0"/>
              </a:rPr>
              <a:t>How </a:t>
            </a:r>
            <a:r>
              <a:rPr lang="en-US" sz="2800" dirty="0">
                <a:latin typeface="Trebuchet MS" pitchFamily="34" charset="0"/>
              </a:rPr>
              <a:t>small and simple is it</a:t>
            </a:r>
            <a:r>
              <a:rPr lang="en-US" sz="2800" dirty="0" smtClean="0">
                <a:latin typeface="Trebuchet MS" pitchFamily="34" charset="0"/>
              </a:rPr>
              <a:t>?</a:t>
            </a:r>
          </a:p>
          <a:p>
            <a:r>
              <a:rPr lang="en-US" sz="2800" dirty="0" smtClean="0">
                <a:latin typeface="Trebuchet MS" pitchFamily="34" charset="0"/>
              </a:rPr>
              <a:t>It's </a:t>
            </a:r>
            <a:r>
              <a:rPr lang="en-US" sz="2800" i="1" dirty="0">
                <a:latin typeface="Trebuchet MS" pitchFamily="34" charset="0"/>
              </a:rPr>
              <a:t>one </a:t>
            </a:r>
            <a:r>
              <a:rPr lang="en-US" sz="2800" i="1" dirty="0" smtClean="0">
                <a:latin typeface="Trebuchet MS" pitchFamily="34" charset="0"/>
              </a:rPr>
              <a:t>file</a:t>
            </a:r>
            <a:r>
              <a:rPr lang="en-US" sz="2800" dirty="0" smtClean="0">
                <a:latin typeface="Trebuchet MS" pitchFamily="34" charset="0"/>
              </a:rPr>
              <a:t> </a:t>
            </a:r>
            <a:r>
              <a:rPr lang="en-US" sz="2800" dirty="0">
                <a:latin typeface="Trebuchet MS" pitchFamily="34" charset="0"/>
              </a:rPr>
              <a:t>and </a:t>
            </a:r>
            <a:r>
              <a:rPr lang="en-US" sz="2800" dirty="0" smtClean="0">
                <a:latin typeface="Trebuchet MS" pitchFamily="34" charset="0"/>
              </a:rPr>
              <a:t>fits on a </a:t>
            </a:r>
            <a:r>
              <a:rPr lang="en-US" sz="2800" dirty="0">
                <a:latin typeface="Trebuchet MS" pitchFamily="34" charset="0"/>
              </a:rPr>
              <a:t>flash </a:t>
            </a:r>
            <a:r>
              <a:rPr lang="en-US" sz="2800" dirty="0" smtClean="0">
                <a:latin typeface="Trebuchet MS" pitchFamily="34" charset="0"/>
              </a:rPr>
              <a:t>drive.</a:t>
            </a:r>
          </a:p>
          <a:p>
            <a:r>
              <a:rPr lang="en-US" sz="2800" dirty="0" smtClean="0">
                <a:latin typeface="Trebuchet MS" pitchFamily="34" charset="0"/>
              </a:rPr>
              <a:t>You read it in any </a:t>
            </a:r>
            <a:r>
              <a:rPr lang="en-US" sz="2800" dirty="0">
                <a:latin typeface="Trebuchet MS" pitchFamily="34" charset="0"/>
              </a:rPr>
              <a:t>modern web </a:t>
            </a:r>
            <a:r>
              <a:rPr lang="en-US" sz="2800" dirty="0" smtClean="0">
                <a:latin typeface="Trebuchet MS" pitchFamily="34" charset="0"/>
              </a:rPr>
              <a:t>browser.</a:t>
            </a:r>
          </a:p>
          <a:p>
            <a:r>
              <a:rPr lang="en-US" sz="2800" dirty="0" smtClean="0">
                <a:latin typeface="Trebuchet MS" pitchFamily="34" charset="0"/>
              </a:rPr>
              <a:t>It's </a:t>
            </a:r>
            <a:r>
              <a:rPr lang="en-US" sz="2800" dirty="0">
                <a:latin typeface="Trebuchet MS" pitchFamily="34" charset="0"/>
              </a:rPr>
              <a:t>Open Source, </a:t>
            </a:r>
            <a:r>
              <a:rPr lang="en-US" sz="2800" dirty="0" smtClean="0">
                <a:latin typeface="Trebuchet MS" pitchFamily="34" charset="0"/>
              </a:rPr>
              <a:t>with a </a:t>
            </a:r>
            <a:r>
              <a:rPr lang="en-US" sz="2800" dirty="0">
                <a:latin typeface="Trebuchet MS" pitchFamily="34" charset="0"/>
              </a:rPr>
              <a:t>slew of </a:t>
            </a:r>
            <a:r>
              <a:rPr lang="en-US" sz="2800" i="1" dirty="0" smtClean="0">
                <a:latin typeface="Trebuchet MS" pitchFamily="34" charset="0"/>
              </a:rPr>
              <a:t>programmers around the world</a:t>
            </a:r>
            <a:r>
              <a:rPr lang="en-US" sz="2800" dirty="0" smtClean="0">
                <a:latin typeface="Trebuchet MS" pitchFamily="34" charset="0"/>
              </a:rPr>
              <a:t> who </a:t>
            </a:r>
            <a:r>
              <a:rPr lang="en-US" sz="2800" dirty="0" smtClean="0">
                <a:latin typeface="Trebuchet MS" pitchFamily="34" charset="0"/>
              </a:rPr>
              <a:t>add to it.  Thus, it won't disappear because the start-up company failed or was bought out, and won't become proprietary software you have to pay to use.</a:t>
            </a:r>
            <a:endParaRPr lang="en-US" sz="2800" dirty="0">
              <a:latin typeface="Trebuchet MS" pitchFamily="34" charset="0"/>
            </a:endParaRPr>
          </a:p>
          <a:p>
            <a:pPr marL="0" indent="0">
              <a:buNone/>
            </a:pPr>
            <a:endParaRPr lang="en-US" sz="2800" dirty="0">
              <a:latin typeface="Trebuchet MS" pitchFamily="34" charset="0"/>
            </a:endParaRPr>
          </a:p>
        </p:txBody>
      </p:sp>
    </p:spTree>
    <p:extLst>
      <p:ext uri="{BB962C8B-B14F-4D97-AF65-F5344CB8AC3E}">
        <p14:creationId xmlns:p14="http://schemas.microsoft.com/office/powerpoint/2010/main" val="2125179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chemeClr val="bg1"/>
                </a:solidFill>
                <a:latin typeface="Trebuchet MS" pitchFamily="34" charset="0"/>
              </a:rPr>
              <a:t>I'm Not Crazy About eCollege Either</a:t>
            </a:r>
            <a:endParaRPr lang="en-US" sz="3600" dirty="0">
              <a:solidFill>
                <a:schemeClr val="bg1"/>
              </a:solidFill>
              <a:latin typeface="Trebuchet MS" pitchFamily="34" charset="0"/>
            </a:endParaRPr>
          </a:p>
        </p:txBody>
      </p:sp>
      <p:sp>
        <p:nvSpPr>
          <p:cNvPr id="5" name="Content Placeholder 4"/>
          <p:cNvSpPr>
            <a:spLocks noGrp="1"/>
          </p:cNvSpPr>
          <p:nvPr>
            <p:ph idx="1"/>
          </p:nvPr>
        </p:nvSpPr>
        <p:spPr/>
        <p:txBody>
          <a:bodyPr>
            <a:normAutofit/>
          </a:bodyPr>
          <a:lstStyle/>
          <a:p>
            <a:r>
              <a:rPr lang="en-US" sz="2800" dirty="0" smtClean="0">
                <a:latin typeface="Trebuchet MS" pitchFamily="34" charset="0"/>
              </a:rPr>
              <a:t>I've added a simple Word-like editor (via an Open Source plugin) for entering text, </a:t>
            </a:r>
            <a:r>
              <a:rPr lang="en-US" sz="2800" dirty="0" smtClean="0">
                <a:latin typeface="Trebuchet MS" pitchFamily="34" charset="0"/>
              </a:rPr>
              <a:t>which makes it </a:t>
            </a:r>
            <a:r>
              <a:rPr lang="en-US" sz="2800" i="1" dirty="0" smtClean="0">
                <a:latin typeface="Trebuchet MS" pitchFamily="34" charset="0"/>
              </a:rPr>
              <a:t>searchable</a:t>
            </a:r>
            <a:r>
              <a:rPr lang="en-US" sz="2800" dirty="0" smtClean="0">
                <a:latin typeface="Trebuchet MS" pitchFamily="34" charset="0"/>
              </a:rPr>
              <a:t>.</a:t>
            </a:r>
          </a:p>
          <a:p>
            <a:r>
              <a:rPr lang="en-US" sz="2800" dirty="0" smtClean="0">
                <a:latin typeface="Trebuchet MS" pitchFamily="34" charset="0"/>
              </a:rPr>
              <a:t>You can easily </a:t>
            </a:r>
            <a:r>
              <a:rPr lang="en-US" sz="2800" i="1" dirty="0" smtClean="0">
                <a:latin typeface="Trebuchet MS" pitchFamily="34" charset="0"/>
              </a:rPr>
              <a:t>cross-link information</a:t>
            </a:r>
            <a:r>
              <a:rPr lang="en-US" sz="2800" dirty="0" smtClean="0">
                <a:latin typeface="Trebuchet MS" pitchFamily="34" charset="0"/>
              </a:rPr>
              <a:t> too</a:t>
            </a:r>
            <a:r>
              <a:rPr lang="en-US" sz="2800" dirty="0" smtClean="0">
                <a:latin typeface="Trebuchet MS" pitchFamily="34" charset="0"/>
              </a:rPr>
              <a:t>.  </a:t>
            </a:r>
          </a:p>
          <a:p>
            <a:pPr lvl="1"/>
            <a:r>
              <a:rPr lang="en-US" sz="2400" dirty="0" smtClean="0">
                <a:latin typeface="Trebuchet MS" pitchFamily="34" charset="0"/>
              </a:rPr>
              <a:t>In BI Systems I can link theorists' names to biographies.</a:t>
            </a:r>
          </a:p>
          <a:p>
            <a:pPr lvl="1"/>
            <a:r>
              <a:rPr lang="en-US" sz="2400" dirty="0" smtClean="0">
                <a:latin typeface="Trebuchet MS" pitchFamily="34" charset="0"/>
              </a:rPr>
              <a:t>In Divorce and Child Custody I can link legal terms to explanations.</a:t>
            </a:r>
            <a:endParaRPr lang="en-US" sz="2400" dirty="0">
              <a:latin typeface="Trebuchet MS" pitchFamily="34" charset="0"/>
            </a:endParaRPr>
          </a:p>
          <a:p>
            <a:pPr marL="514350" indent="-457200"/>
            <a:r>
              <a:rPr lang="en-US" sz="2800" dirty="0" smtClean="0">
                <a:latin typeface="Trebuchet MS" pitchFamily="34" charset="0"/>
              </a:rPr>
              <a:t>It's not a multiuser wiki, but brings the benefits of a wiki for individual use </a:t>
            </a:r>
            <a:endParaRPr lang="en-US" sz="2800" dirty="0">
              <a:latin typeface="Trebuchet MS" pitchFamily="34" charset="0"/>
            </a:endParaRPr>
          </a:p>
        </p:txBody>
      </p:sp>
    </p:spTree>
    <p:extLst>
      <p:ext uri="{BB962C8B-B14F-4D97-AF65-F5344CB8AC3E}">
        <p14:creationId xmlns:p14="http://schemas.microsoft.com/office/powerpoint/2010/main" val="3599892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2510</Words>
  <Application>Microsoft Office PowerPoint</Application>
  <PresentationFormat>On-screen Show (4:3)</PresentationFormat>
  <Paragraphs>205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lpstr>I'm Not Crazy About eCollege Either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Not Crazy About eCollege Either</dc:title>
  <dc:creator>Richard Niolon</dc:creator>
  <cp:lastModifiedBy>Richard Niolon</cp:lastModifiedBy>
  <cp:revision>35</cp:revision>
  <dcterms:created xsi:type="dcterms:W3CDTF">2011-07-21T15:26:36Z</dcterms:created>
  <dcterms:modified xsi:type="dcterms:W3CDTF">2011-07-26T17:54:08Z</dcterms:modified>
</cp:coreProperties>
</file>